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6" r:id="rId3"/>
    <p:sldId id="260" r:id="rId4"/>
    <p:sldId id="261" r:id="rId5"/>
    <p:sldId id="257" r:id="rId6"/>
    <p:sldId id="262" r:id="rId7"/>
    <p:sldId id="263" r:id="rId8"/>
    <p:sldId id="265" r:id="rId9"/>
    <p:sldId id="264" r:id="rId10"/>
    <p:sldId id="268" r:id="rId11"/>
    <p:sldId id="266" r:id="rId12"/>
    <p:sldId id="272" r:id="rId13"/>
    <p:sldId id="270" r:id="rId14"/>
    <p:sldId id="275" r:id="rId15"/>
    <p:sldId id="273" r:id="rId16"/>
    <p:sldId id="276" r:id="rId17"/>
    <p:sldId id="274" r:id="rId18"/>
    <p:sldId id="278" r:id="rId19"/>
    <p:sldId id="279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8C3"/>
    <a:srgbClr val="2D5CB6"/>
    <a:srgbClr val="959BAA"/>
    <a:srgbClr val="56CEFB"/>
    <a:srgbClr val="F78FA0"/>
    <a:srgbClr val="000000"/>
    <a:srgbClr val="37B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1F7D-F536-4CCF-A93B-B241BF901C99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71F65-CF90-4055-B6EF-0F91071A5D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056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71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9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46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163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144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210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388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057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088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186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132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74E2C-B53E-4DD5-92DA-7612D1563C28}" type="datetimeFigureOut">
              <a:rPr lang="de-DE" smtClean="0"/>
              <a:t>28.08.2023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3ACC9-FAC5-409D-8E06-D70B29B6A8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01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microsoft.com/office/2017/06/relationships/model3d" Target="../media/model3d2.glb"/><Relationship Id="rId4" Type="http://schemas.openxmlformats.org/officeDocument/2006/relationships/image" Target="../media/image16.png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video" Target="../media/media5.mp4"/><Relationship Id="rId16" Type="http://schemas.openxmlformats.org/officeDocument/2006/relationships/image" Target="../media/image33.svg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7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2" Type="http://schemas.openxmlformats.org/officeDocument/2006/relationships/video" Target="../media/media7.mp4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svg"/><Relationship Id="rId1" Type="http://schemas.microsoft.com/office/2007/relationships/media" Target="../media/media7.mp4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24" Type="http://schemas.openxmlformats.org/officeDocument/2006/relationships/image" Target="../media/image57.png"/><Relationship Id="rId5" Type="http://schemas.openxmlformats.org/officeDocument/2006/relationships/image" Target="../media/image7.png"/><Relationship Id="rId15" Type="http://schemas.openxmlformats.org/officeDocument/2006/relationships/image" Target="../media/image48.svg"/><Relationship Id="rId23" Type="http://schemas.openxmlformats.org/officeDocument/2006/relationships/image" Target="../media/image56.sv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8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17/06/relationships/model3d" Target="../media/model3d1.glb"/><Relationship Id="rId11" Type="http://schemas.openxmlformats.org/officeDocument/2006/relationships/image" Target="../media/image15.sv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019AFDE-A751-409C-BCFE-9BBF2A911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1" y="0"/>
            <a:ext cx="12189833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99" y="-586336"/>
            <a:ext cx="7911011" cy="7911011"/>
          </a:xfrm>
          <a:prstGeom prst="rect">
            <a:avLst/>
          </a:prstGeom>
        </p:spPr>
      </p:pic>
      <p:sp>
        <p:nvSpPr>
          <p:cNvPr id="8" name="Flussdiagramm: Verbinder 7"/>
          <p:cNvSpPr/>
          <p:nvPr/>
        </p:nvSpPr>
        <p:spPr>
          <a:xfrm>
            <a:off x="1426295" y="1421663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lussdiagramm: Verbinder 11"/>
          <p:cNvSpPr/>
          <p:nvPr/>
        </p:nvSpPr>
        <p:spPr>
          <a:xfrm>
            <a:off x="502751" y="1893954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lussdiagramm: Verbinder 12"/>
          <p:cNvSpPr/>
          <p:nvPr/>
        </p:nvSpPr>
        <p:spPr>
          <a:xfrm>
            <a:off x="1386671" y="725451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lussdiagramm: Verbinder 13"/>
          <p:cNvSpPr/>
          <p:nvPr/>
        </p:nvSpPr>
        <p:spPr>
          <a:xfrm>
            <a:off x="2618063" y="670587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lussdiagramm: Verbinder 14"/>
          <p:cNvSpPr/>
          <p:nvPr/>
        </p:nvSpPr>
        <p:spPr>
          <a:xfrm>
            <a:off x="10345189" y="5896431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lussdiagramm: Verbinder 15"/>
          <p:cNvSpPr/>
          <p:nvPr/>
        </p:nvSpPr>
        <p:spPr>
          <a:xfrm>
            <a:off x="13783460" y="5965011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lussdiagramm: Verbinder 16"/>
          <p:cNvSpPr/>
          <p:nvPr/>
        </p:nvSpPr>
        <p:spPr>
          <a:xfrm>
            <a:off x="11828168" y="6574462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lussdiagramm: Verbinder 17"/>
          <p:cNvSpPr/>
          <p:nvPr/>
        </p:nvSpPr>
        <p:spPr>
          <a:xfrm>
            <a:off x="13326260" y="7041211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lussdiagramm: Verbinder 18"/>
          <p:cNvSpPr/>
          <p:nvPr/>
        </p:nvSpPr>
        <p:spPr>
          <a:xfrm>
            <a:off x="10775084" y="7324675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79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Große Ozeanwellen">
            <a:hlinkClick r:id="" action="ppaction://media"/>
            <a:extLst>
              <a:ext uri="{FF2B5EF4-FFF2-40B4-BE49-F238E27FC236}">
                <a16:creationId xmlns:a16="http://schemas.microsoft.com/office/drawing/2014/main" id="{E9F91D6D-119D-71AA-C815-3CEC00FA1A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Abgerundetes Rechteck 6">
            <a:extLst>
              <a:ext uri="{FF2B5EF4-FFF2-40B4-BE49-F238E27FC236}">
                <a16:creationId xmlns:a16="http://schemas.microsoft.com/office/drawing/2014/main" id="{05193224-B03D-ECA7-7ED4-7CC8E09AFDAB}"/>
              </a:ext>
            </a:extLst>
          </p:cNvPr>
          <p:cNvSpPr/>
          <p:nvPr/>
        </p:nvSpPr>
        <p:spPr>
          <a:xfrm>
            <a:off x="57731" y="80459"/>
            <a:ext cx="913296" cy="1236134"/>
          </a:xfrm>
          <a:prstGeom prst="roundRect">
            <a:avLst/>
          </a:prstGeom>
          <a:solidFill>
            <a:srgbClr val="FAB8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1C1176E-2221-B054-091F-D525C5480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" y="213012"/>
            <a:ext cx="971027" cy="971027"/>
          </a:xfrm>
          <a:prstGeom prst="rect">
            <a:avLst/>
          </a:prstGeom>
        </p:spPr>
      </p:pic>
      <p:sp>
        <p:nvSpPr>
          <p:cNvPr id="21" name="Abgerundetes Rechteck 28">
            <a:extLst>
              <a:ext uri="{FF2B5EF4-FFF2-40B4-BE49-F238E27FC236}">
                <a16:creationId xmlns:a16="http://schemas.microsoft.com/office/drawing/2014/main" id="{3BCE5705-C4D0-508A-35C7-28C5AB07EB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6" y="3988126"/>
            <a:ext cx="320999" cy="30480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EECF435-127C-AA53-136F-9989074ED8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3930710"/>
            <a:ext cx="32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19" name="Abgerundetes Rechteck 31">
            <a:extLst>
              <a:ext uri="{FF2B5EF4-FFF2-40B4-BE49-F238E27FC236}">
                <a16:creationId xmlns:a16="http://schemas.microsoft.com/office/drawing/2014/main" id="{B9C5FC67-DC09-3CB6-B0FC-2F78F6862376}"/>
              </a:ext>
            </a:extLst>
          </p:cNvPr>
          <p:cNvSpPr/>
          <p:nvPr/>
        </p:nvSpPr>
        <p:spPr>
          <a:xfrm>
            <a:off x="1638731" y="255768"/>
            <a:ext cx="5236201" cy="700965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E423B17-AE1D-7EA8-DE3B-38AE9E0CAA5D}"/>
              </a:ext>
            </a:extLst>
          </p:cNvPr>
          <p:cNvSpPr txBox="1"/>
          <p:nvPr/>
        </p:nvSpPr>
        <p:spPr>
          <a:xfrm>
            <a:off x="1638731" y="367723"/>
            <a:ext cx="52362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latin typeface="Bahnschrift" panose="020B0502040204020203" pitchFamily="34" charset="0"/>
              </a:rPr>
              <a:t>4. Arten von Transsexualität</a:t>
            </a:r>
          </a:p>
        </p:txBody>
      </p:sp>
      <p:sp>
        <p:nvSpPr>
          <p:cNvPr id="22" name="Abgerundetes Rechteck 30">
            <a:extLst>
              <a:ext uri="{FF2B5EF4-FFF2-40B4-BE49-F238E27FC236}">
                <a16:creationId xmlns:a16="http://schemas.microsoft.com/office/drawing/2014/main" id="{065992EA-27C9-03C5-2EB6-57BA384197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805531"/>
            <a:ext cx="321000" cy="304801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BEED32-7A58-B8D8-5E59-7CB14AC549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3" y="475588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23" name="Abgerundetes Rechteck 31">
            <a:extLst>
              <a:ext uri="{FF2B5EF4-FFF2-40B4-BE49-F238E27FC236}">
                <a16:creationId xmlns:a16="http://schemas.microsoft.com/office/drawing/2014/main" id="{9587CD34-4F4D-C274-5925-2FAEB7F61C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5213568"/>
            <a:ext cx="321000" cy="30480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Abgerundetes Rechteck 32">
            <a:extLst>
              <a:ext uri="{FF2B5EF4-FFF2-40B4-BE49-F238E27FC236}">
                <a16:creationId xmlns:a16="http://schemas.microsoft.com/office/drawing/2014/main" id="{25FE7F66-44BF-2914-B320-747CBD8248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5621604"/>
            <a:ext cx="320999" cy="310275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Abgerundetes Rechteck 34">
            <a:extLst>
              <a:ext uri="{FF2B5EF4-FFF2-40B4-BE49-F238E27FC236}">
                <a16:creationId xmlns:a16="http://schemas.microsoft.com/office/drawing/2014/main" id="{68D36CB7-9663-FFD1-5D91-0B421C869C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445811"/>
            <a:ext cx="321000" cy="310277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31">
            <a:extLst>
              <a:ext uri="{FF2B5EF4-FFF2-40B4-BE49-F238E27FC236}">
                <a16:creationId xmlns:a16="http://schemas.microsoft.com/office/drawing/2014/main" id="{7E3E7CF3-0936-8B69-C12D-460C23DCD4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396162"/>
            <a:ext cx="320999" cy="304806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61983DC-20DE-AC94-837F-024DE78365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4" y="4328762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27" name="Abgerundetes Rechteck 31">
            <a:extLst>
              <a:ext uri="{FF2B5EF4-FFF2-40B4-BE49-F238E27FC236}">
                <a16:creationId xmlns:a16="http://schemas.microsoft.com/office/drawing/2014/main" id="{235FEF36-FF34-49AE-BCD7-BC8C60F0E4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032300"/>
            <a:ext cx="321000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B9F7DDF-4510-7690-BF04-7942AC9FDF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150985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1A6050C-7E31-9781-93E9-448F790145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550276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6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CE41FB6-2396-8F1E-517D-118A81C162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5969408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52E5EEA-A8C5-C203-56A0-036810729F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6405354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8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22027C9A-2F23-2E5C-0F44-A87DB93E09F8}"/>
              </a:ext>
            </a:extLst>
          </p:cNvPr>
          <p:cNvSpPr/>
          <p:nvPr/>
        </p:nvSpPr>
        <p:spPr>
          <a:xfrm>
            <a:off x="767752" y="2352573"/>
            <a:ext cx="5529532" cy="3047563"/>
          </a:xfrm>
          <a:prstGeom prst="roundRect">
            <a:avLst/>
          </a:prstGeom>
          <a:solidFill>
            <a:srgbClr val="FAB8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177DFA-D69D-931D-F899-CA85BB39C619}"/>
              </a:ext>
            </a:extLst>
          </p:cNvPr>
          <p:cNvSpPr txBox="1"/>
          <p:nvPr/>
        </p:nvSpPr>
        <p:spPr>
          <a:xfrm>
            <a:off x="1300490" y="2638048"/>
            <a:ext cx="4017475" cy="25853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Klassische Transsexualität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Nichtbinäre Transsexualität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Transgender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Pangender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</a:t>
            </a:r>
            <a:r>
              <a:rPr lang="de-DE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Bigender</a:t>
            </a:r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8" name="Grafik 7" descr="Gruppe von Personen Silhouette">
            <a:extLst>
              <a:ext uri="{FF2B5EF4-FFF2-40B4-BE49-F238E27FC236}">
                <a16:creationId xmlns:a16="http://schemas.microsoft.com/office/drawing/2014/main" id="{F3F8C94D-F8FA-A397-E367-D3792E8B8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6121" y="2514600"/>
            <a:ext cx="914400" cy="914400"/>
          </a:xfrm>
          <a:prstGeom prst="rect">
            <a:avLst/>
          </a:prstGeom>
        </p:spPr>
      </p:pic>
      <p:pic>
        <p:nvPicPr>
          <p:cNvPr id="10" name="Grafik 9" descr="Benutzer Silhouette">
            <a:extLst>
              <a:ext uri="{FF2B5EF4-FFF2-40B4-BE49-F238E27FC236}">
                <a16:creationId xmlns:a16="http://schemas.microsoft.com/office/drawing/2014/main" id="{7260C776-B063-448D-8582-60FA7723A1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1299" y="143817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-Modell 10" descr="Gruppe">
                <a:extLst>
                  <a:ext uri="{FF2B5EF4-FFF2-40B4-BE49-F238E27FC236}">
                    <a16:creationId xmlns:a16="http://schemas.microsoft.com/office/drawing/2014/main" id="{8066DE7C-43B0-72E0-480B-8C95D5EC5B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4044049"/>
                  </p:ext>
                </p:extLst>
              </p:nvPr>
            </p:nvGraphicFramePr>
            <p:xfrm>
              <a:off x="6992327" y="3497442"/>
              <a:ext cx="3641986" cy="2462857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3641986" cy="2462857"/>
                    </a:xfrm>
                    <a:prstGeom prst="rect">
                      <a:avLst/>
                    </a:prstGeom>
                  </am3d:spPr>
                  <am3d:camera>
                    <am3d:pos x="0" y="0" z="675628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7406" d="1000000"/>
                    <am3d:preTrans dx="0" dy="-452662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53328" ay="4237357" az="5456527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3155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-Modell 10" descr="Gruppe">
                <a:extLst>
                  <a:ext uri="{FF2B5EF4-FFF2-40B4-BE49-F238E27FC236}">
                    <a16:creationId xmlns:a16="http://schemas.microsoft.com/office/drawing/2014/main" id="{8066DE7C-43B0-72E0-480B-8C95D5EC5B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92327" y="3497442"/>
                <a:ext cx="3641986" cy="24628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1933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30" grpId="0"/>
      <p:bldP spid="37" grpId="0"/>
      <p:bldP spid="38" grpId="0"/>
      <p:bldP spid="39" grpId="0"/>
      <p:bldP spid="40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on DeSantis' Florida regime tells schools to ignore Biden protections for  trans ki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200000"/>
                    </a14:imgEffect>
                    <a14:imgEffect>
                      <a14:brightnessContrast bright="-1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5" y="0"/>
            <a:ext cx="12257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bgerundetes Rechteck 28"/>
          <p:cNvSpPr/>
          <p:nvPr/>
        </p:nvSpPr>
        <p:spPr>
          <a:xfrm>
            <a:off x="6634065" y="2628216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Abgerundetes Rechteck 6">
            <a:extLst>
              <a:ext uri="{FF2B5EF4-FFF2-40B4-BE49-F238E27FC236}">
                <a16:creationId xmlns:a16="http://schemas.microsoft.com/office/drawing/2014/main" id="{21A8201D-11DF-48D3-9271-18CE83541E01}"/>
              </a:ext>
            </a:extLst>
          </p:cNvPr>
          <p:cNvSpPr/>
          <p:nvPr/>
        </p:nvSpPr>
        <p:spPr>
          <a:xfrm>
            <a:off x="7114032" y="858063"/>
            <a:ext cx="3363467" cy="71612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6">
            <a:extLst>
              <a:ext uri="{FF2B5EF4-FFF2-40B4-BE49-F238E27FC236}">
                <a16:creationId xmlns:a16="http://schemas.microsoft.com/office/drawing/2014/main" id="{1E295AB5-F486-4441-9A5C-A61C8F166BD9}"/>
              </a:ext>
            </a:extLst>
          </p:cNvPr>
          <p:cNvSpPr/>
          <p:nvPr/>
        </p:nvSpPr>
        <p:spPr>
          <a:xfrm>
            <a:off x="298635" y="858064"/>
            <a:ext cx="4500508" cy="5455697"/>
          </a:xfrm>
          <a:prstGeom prst="round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31">
            <a:extLst>
              <a:ext uri="{FF2B5EF4-FFF2-40B4-BE49-F238E27FC236}">
                <a16:creationId xmlns:a16="http://schemas.microsoft.com/office/drawing/2014/main" id="{3D04A950-5D96-414E-8BFE-766543AC73BF}"/>
              </a:ext>
            </a:extLst>
          </p:cNvPr>
          <p:cNvSpPr/>
          <p:nvPr/>
        </p:nvSpPr>
        <p:spPr>
          <a:xfrm>
            <a:off x="6634065" y="2078691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1261872"/>
            <a:ext cx="4731431" cy="473143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14032" y="769342"/>
            <a:ext cx="3291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Gliederung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6622207" y="3716094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>
            <a:off x="6622207" y="4307402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>
            <a:off x="6622207" y="4851341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/>
        </p:nvSpPr>
        <p:spPr>
          <a:xfrm>
            <a:off x="6610349" y="5939219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6850807" y="2646692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2. Häufigkeit von Transsexualität</a:t>
            </a:r>
          </a:p>
        </p:txBody>
      </p:sp>
      <p:pic>
        <p:nvPicPr>
          <p:cNvPr id="2052" name="Picture 4" descr="▷ Finanzkontrakte: Definition, Erklärung &amp; Beispie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21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269">
            <a:off x="3473225" y="2537319"/>
            <a:ext cx="211455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31">
            <a:extLst>
              <a:ext uri="{FF2B5EF4-FFF2-40B4-BE49-F238E27FC236}">
                <a16:creationId xmlns:a16="http://schemas.microsoft.com/office/drawing/2014/main" id="{C4783FC7-787B-4125-B4D4-2002F2A308FB}"/>
              </a:ext>
            </a:extLst>
          </p:cNvPr>
          <p:cNvSpPr/>
          <p:nvPr/>
        </p:nvSpPr>
        <p:spPr>
          <a:xfrm>
            <a:off x="6634065" y="3177628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827091" y="2106751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1. Definition von Transsexualität</a:t>
            </a:r>
          </a:p>
        </p:txBody>
      </p:sp>
      <p:sp>
        <p:nvSpPr>
          <p:cNvPr id="11" name="Abgerundetes Rechteck 31">
            <a:extLst>
              <a:ext uri="{FF2B5EF4-FFF2-40B4-BE49-F238E27FC236}">
                <a16:creationId xmlns:a16="http://schemas.microsoft.com/office/drawing/2014/main" id="{5FB1C25D-4639-41EC-8AFF-61BFCA8FCEE4}"/>
              </a:ext>
            </a:extLst>
          </p:cNvPr>
          <p:cNvSpPr/>
          <p:nvPr/>
        </p:nvSpPr>
        <p:spPr>
          <a:xfrm>
            <a:off x="6622207" y="5395280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9">
            <a:extLst>
              <a:ext uri="{FF2B5EF4-FFF2-40B4-BE49-F238E27FC236}">
                <a16:creationId xmlns:a16="http://schemas.microsoft.com/office/drawing/2014/main" id="{2FC081A9-DBF7-46B1-B899-348B64324F49}"/>
              </a:ext>
            </a:extLst>
          </p:cNvPr>
          <p:cNvSpPr/>
          <p:nvPr/>
        </p:nvSpPr>
        <p:spPr>
          <a:xfrm>
            <a:off x="6636333" y="3717087"/>
            <a:ext cx="4375555" cy="408929"/>
          </a:xfrm>
          <a:custGeom>
            <a:avLst/>
            <a:gdLst>
              <a:gd name="connsiteX0" fmla="*/ 0 w 4544568"/>
              <a:gd name="connsiteY0" fmla="*/ 568481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0 w 4544568"/>
              <a:gd name="connsiteY8" fmla="*/ 568481 h 3355848"/>
              <a:gd name="connsiteX0" fmla="*/ 1673352 w 4544568"/>
              <a:gd name="connsiteY0" fmla="*/ 1290857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673352 w 4544568"/>
              <a:gd name="connsiteY0" fmla="*/ 1290857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88555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7785 h 3360480"/>
              <a:gd name="connsiteX1" fmla="*/ 3019073 w 4544568"/>
              <a:gd name="connsiteY1" fmla="*/ 544128 h 3360480"/>
              <a:gd name="connsiteX2" fmla="*/ 3988555 w 4544568"/>
              <a:gd name="connsiteY2" fmla="*/ 4632 h 3360480"/>
              <a:gd name="connsiteX3" fmla="*/ 4544568 w 4544568"/>
              <a:gd name="connsiteY3" fmla="*/ 573113 h 3360480"/>
              <a:gd name="connsiteX4" fmla="*/ 4544568 w 4544568"/>
              <a:gd name="connsiteY4" fmla="*/ 2791999 h 3360480"/>
              <a:gd name="connsiteX5" fmla="*/ 3976087 w 4544568"/>
              <a:gd name="connsiteY5" fmla="*/ 3360480 h 3360480"/>
              <a:gd name="connsiteX6" fmla="*/ 568481 w 4544568"/>
              <a:gd name="connsiteY6" fmla="*/ 3360480 h 3360480"/>
              <a:gd name="connsiteX7" fmla="*/ 0 w 4544568"/>
              <a:gd name="connsiteY7" fmla="*/ 2791999 h 3360480"/>
              <a:gd name="connsiteX8" fmla="*/ 1810512 w 4544568"/>
              <a:gd name="connsiteY8" fmla="*/ 1377785 h 3360480"/>
              <a:gd name="connsiteX0" fmla="*/ 1810512 w 4544682"/>
              <a:gd name="connsiteY0" fmla="*/ 1378790 h 3361485"/>
              <a:gd name="connsiteX1" fmla="*/ 3019073 w 4544682"/>
              <a:gd name="connsiteY1" fmla="*/ 545133 h 3361485"/>
              <a:gd name="connsiteX2" fmla="*/ 3988555 w 4544682"/>
              <a:gd name="connsiteY2" fmla="*/ 5637 h 3361485"/>
              <a:gd name="connsiteX3" fmla="*/ 4544568 w 4544682"/>
              <a:gd name="connsiteY3" fmla="*/ 574118 h 3361485"/>
              <a:gd name="connsiteX4" fmla="*/ 4544568 w 4544682"/>
              <a:gd name="connsiteY4" fmla="*/ 2793004 h 3361485"/>
              <a:gd name="connsiteX5" fmla="*/ 3976087 w 4544682"/>
              <a:gd name="connsiteY5" fmla="*/ 3361485 h 3361485"/>
              <a:gd name="connsiteX6" fmla="*/ 568481 w 4544682"/>
              <a:gd name="connsiteY6" fmla="*/ 3361485 h 3361485"/>
              <a:gd name="connsiteX7" fmla="*/ 0 w 4544682"/>
              <a:gd name="connsiteY7" fmla="*/ 2793004 h 3361485"/>
              <a:gd name="connsiteX8" fmla="*/ 1810512 w 4544682"/>
              <a:gd name="connsiteY8" fmla="*/ 1378790 h 3361485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56848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44380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2827454 w 5561624"/>
              <a:gd name="connsiteY0" fmla="*/ 1378790 h 3388917"/>
              <a:gd name="connsiteX1" fmla="*/ 4036015 w 5561624"/>
              <a:gd name="connsiteY1" fmla="*/ 545133 h 3388917"/>
              <a:gd name="connsiteX2" fmla="*/ 5005497 w 5561624"/>
              <a:gd name="connsiteY2" fmla="*/ 5637 h 3388917"/>
              <a:gd name="connsiteX3" fmla="*/ 5561510 w 5561624"/>
              <a:gd name="connsiteY3" fmla="*/ 574118 h 3388917"/>
              <a:gd name="connsiteX4" fmla="*/ 5561510 w 5561624"/>
              <a:gd name="connsiteY4" fmla="*/ 2793004 h 3388917"/>
              <a:gd name="connsiteX5" fmla="*/ 5080305 w 5561624"/>
              <a:gd name="connsiteY5" fmla="*/ 3388917 h 3388917"/>
              <a:gd name="connsiteX6" fmla="*/ 1460743 w 5561624"/>
              <a:gd name="connsiteY6" fmla="*/ 3361485 h 3388917"/>
              <a:gd name="connsiteX7" fmla="*/ 0 w 5561624"/>
              <a:gd name="connsiteY7" fmla="*/ 2974715 h 3388917"/>
              <a:gd name="connsiteX8" fmla="*/ 2827454 w 5561624"/>
              <a:gd name="connsiteY8" fmla="*/ 1378790 h 3388917"/>
              <a:gd name="connsiteX0" fmla="*/ 2827455 w 5561625"/>
              <a:gd name="connsiteY0" fmla="*/ 1378790 h 3388917"/>
              <a:gd name="connsiteX1" fmla="*/ 4036016 w 5561625"/>
              <a:gd name="connsiteY1" fmla="*/ 545133 h 3388917"/>
              <a:gd name="connsiteX2" fmla="*/ 5005498 w 5561625"/>
              <a:gd name="connsiteY2" fmla="*/ 5637 h 3388917"/>
              <a:gd name="connsiteX3" fmla="*/ 5561511 w 5561625"/>
              <a:gd name="connsiteY3" fmla="*/ 574118 h 3388917"/>
              <a:gd name="connsiteX4" fmla="*/ 5561511 w 5561625"/>
              <a:gd name="connsiteY4" fmla="*/ 2793004 h 3388917"/>
              <a:gd name="connsiteX5" fmla="*/ 5080306 w 5561625"/>
              <a:gd name="connsiteY5" fmla="*/ 3388917 h 3388917"/>
              <a:gd name="connsiteX6" fmla="*/ 1460744 w 5561625"/>
              <a:gd name="connsiteY6" fmla="*/ 3361485 h 3388917"/>
              <a:gd name="connsiteX7" fmla="*/ 1 w 5561625"/>
              <a:gd name="connsiteY7" fmla="*/ 2974715 h 3388917"/>
              <a:gd name="connsiteX8" fmla="*/ 2827455 w 5561625"/>
              <a:gd name="connsiteY8" fmla="*/ 1378790 h 3388917"/>
              <a:gd name="connsiteX0" fmla="*/ 816925 w 6333075"/>
              <a:gd name="connsiteY0" fmla="*/ 0 h 4281623"/>
              <a:gd name="connsiteX1" fmla="*/ 4807466 w 6333075"/>
              <a:gd name="connsiteY1" fmla="*/ 1437839 h 4281623"/>
              <a:gd name="connsiteX2" fmla="*/ 5776948 w 6333075"/>
              <a:gd name="connsiteY2" fmla="*/ 898343 h 4281623"/>
              <a:gd name="connsiteX3" fmla="*/ 6332961 w 6333075"/>
              <a:gd name="connsiteY3" fmla="*/ 1466824 h 4281623"/>
              <a:gd name="connsiteX4" fmla="*/ 6332961 w 6333075"/>
              <a:gd name="connsiteY4" fmla="*/ 3685710 h 4281623"/>
              <a:gd name="connsiteX5" fmla="*/ 5851756 w 6333075"/>
              <a:gd name="connsiteY5" fmla="*/ 4281623 h 4281623"/>
              <a:gd name="connsiteX6" fmla="*/ 2232194 w 6333075"/>
              <a:gd name="connsiteY6" fmla="*/ 4254191 h 4281623"/>
              <a:gd name="connsiteX7" fmla="*/ 771451 w 6333075"/>
              <a:gd name="connsiteY7" fmla="*/ 3867421 h 4281623"/>
              <a:gd name="connsiteX8" fmla="*/ 816925 w 6333075"/>
              <a:gd name="connsiteY8" fmla="*/ 0 h 4281623"/>
              <a:gd name="connsiteX0" fmla="*/ 45561 w 5561711"/>
              <a:gd name="connsiteY0" fmla="*/ 0 h 4281623"/>
              <a:gd name="connsiteX1" fmla="*/ 4036102 w 5561711"/>
              <a:gd name="connsiteY1" fmla="*/ 1437839 h 4281623"/>
              <a:gd name="connsiteX2" fmla="*/ 5005584 w 5561711"/>
              <a:gd name="connsiteY2" fmla="*/ 898343 h 4281623"/>
              <a:gd name="connsiteX3" fmla="*/ 5561597 w 5561711"/>
              <a:gd name="connsiteY3" fmla="*/ 1466824 h 4281623"/>
              <a:gd name="connsiteX4" fmla="*/ 5561597 w 5561711"/>
              <a:gd name="connsiteY4" fmla="*/ 3685710 h 4281623"/>
              <a:gd name="connsiteX5" fmla="*/ 5080392 w 5561711"/>
              <a:gd name="connsiteY5" fmla="*/ 4281623 h 4281623"/>
              <a:gd name="connsiteX6" fmla="*/ 1460830 w 5561711"/>
              <a:gd name="connsiteY6" fmla="*/ 4254191 h 4281623"/>
              <a:gd name="connsiteX7" fmla="*/ 87 w 5561711"/>
              <a:gd name="connsiteY7" fmla="*/ 3867421 h 4281623"/>
              <a:gd name="connsiteX8" fmla="*/ 45561 w 5561711"/>
              <a:gd name="connsiteY8" fmla="*/ 0 h 4281623"/>
              <a:gd name="connsiteX0" fmla="*/ 45561 w 5561711"/>
              <a:gd name="connsiteY0" fmla="*/ 106778 h 4388401"/>
              <a:gd name="connsiteX1" fmla="*/ 4141304 w 5561711"/>
              <a:gd name="connsiteY1" fmla="*/ 0 h 4388401"/>
              <a:gd name="connsiteX2" fmla="*/ 5005584 w 5561711"/>
              <a:gd name="connsiteY2" fmla="*/ 1005121 h 4388401"/>
              <a:gd name="connsiteX3" fmla="*/ 5561597 w 5561711"/>
              <a:gd name="connsiteY3" fmla="*/ 1573602 h 4388401"/>
              <a:gd name="connsiteX4" fmla="*/ 5561597 w 5561711"/>
              <a:gd name="connsiteY4" fmla="*/ 3792488 h 4388401"/>
              <a:gd name="connsiteX5" fmla="*/ 5080392 w 5561711"/>
              <a:gd name="connsiteY5" fmla="*/ 4388401 h 4388401"/>
              <a:gd name="connsiteX6" fmla="*/ 1460830 w 5561711"/>
              <a:gd name="connsiteY6" fmla="*/ 4360969 h 4388401"/>
              <a:gd name="connsiteX7" fmla="*/ 87 w 5561711"/>
              <a:gd name="connsiteY7" fmla="*/ 3974199 h 4388401"/>
              <a:gd name="connsiteX8" fmla="*/ 45561 w 5561711"/>
              <a:gd name="connsiteY8" fmla="*/ 106778 h 4388401"/>
              <a:gd name="connsiteX0" fmla="*/ 45561 w 6119482"/>
              <a:gd name="connsiteY0" fmla="*/ 106778 h 4388401"/>
              <a:gd name="connsiteX1" fmla="*/ 4141304 w 6119482"/>
              <a:gd name="connsiteY1" fmla="*/ 0 h 4388401"/>
              <a:gd name="connsiteX2" fmla="*/ 6045905 w 6119482"/>
              <a:gd name="connsiteY2" fmla="*/ 96519 h 4388401"/>
              <a:gd name="connsiteX3" fmla="*/ 5561597 w 6119482"/>
              <a:gd name="connsiteY3" fmla="*/ 1573602 h 4388401"/>
              <a:gd name="connsiteX4" fmla="*/ 5561597 w 6119482"/>
              <a:gd name="connsiteY4" fmla="*/ 3792488 h 4388401"/>
              <a:gd name="connsiteX5" fmla="*/ 5080392 w 6119482"/>
              <a:gd name="connsiteY5" fmla="*/ 4388401 h 4388401"/>
              <a:gd name="connsiteX6" fmla="*/ 1460830 w 6119482"/>
              <a:gd name="connsiteY6" fmla="*/ 4360969 h 4388401"/>
              <a:gd name="connsiteX7" fmla="*/ 87 w 6119482"/>
              <a:gd name="connsiteY7" fmla="*/ 3974199 h 4388401"/>
              <a:gd name="connsiteX8" fmla="*/ 45561 w 6119482"/>
              <a:gd name="connsiteY8" fmla="*/ 106778 h 4388401"/>
              <a:gd name="connsiteX0" fmla="*/ 45561 w 6191837"/>
              <a:gd name="connsiteY0" fmla="*/ 106778 h 4388401"/>
              <a:gd name="connsiteX1" fmla="*/ 4141304 w 6191837"/>
              <a:gd name="connsiteY1" fmla="*/ 0 h 4388401"/>
              <a:gd name="connsiteX2" fmla="*/ 6045905 w 6191837"/>
              <a:gd name="connsiteY2" fmla="*/ 96519 h 4388401"/>
              <a:gd name="connsiteX3" fmla="*/ 6064223 w 6191837"/>
              <a:gd name="connsiteY3" fmla="*/ 2391343 h 4388401"/>
              <a:gd name="connsiteX4" fmla="*/ 5561597 w 6191837"/>
              <a:gd name="connsiteY4" fmla="*/ 3792488 h 4388401"/>
              <a:gd name="connsiteX5" fmla="*/ 5080392 w 6191837"/>
              <a:gd name="connsiteY5" fmla="*/ 4388401 h 4388401"/>
              <a:gd name="connsiteX6" fmla="*/ 1460830 w 6191837"/>
              <a:gd name="connsiteY6" fmla="*/ 4360969 h 4388401"/>
              <a:gd name="connsiteX7" fmla="*/ 87 w 6191837"/>
              <a:gd name="connsiteY7" fmla="*/ 3974199 h 4388401"/>
              <a:gd name="connsiteX8" fmla="*/ 45561 w 6191837"/>
              <a:gd name="connsiteY8" fmla="*/ 106778 h 4388401"/>
              <a:gd name="connsiteX0" fmla="*/ 45561 w 6132520"/>
              <a:gd name="connsiteY0" fmla="*/ 106778 h 4388401"/>
              <a:gd name="connsiteX1" fmla="*/ 4141304 w 6132520"/>
              <a:gd name="connsiteY1" fmla="*/ 0 h 4388401"/>
              <a:gd name="connsiteX2" fmla="*/ 6045905 w 6132520"/>
              <a:gd name="connsiteY2" fmla="*/ 96519 h 4388401"/>
              <a:gd name="connsiteX3" fmla="*/ 5713554 w 6132520"/>
              <a:gd name="connsiteY3" fmla="*/ 1301027 h 4388401"/>
              <a:gd name="connsiteX4" fmla="*/ 5561597 w 6132520"/>
              <a:gd name="connsiteY4" fmla="*/ 3792488 h 4388401"/>
              <a:gd name="connsiteX5" fmla="*/ 5080392 w 6132520"/>
              <a:gd name="connsiteY5" fmla="*/ 4388401 h 4388401"/>
              <a:gd name="connsiteX6" fmla="*/ 1460830 w 6132520"/>
              <a:gd name="connsiteY6" fmla="*/ 4360969 h 4388401"/>
              <a:gd name="connsiteX7" fmla="*/ 87 w 6132520"/>
              <a:gd name="connsiteY7" fmla="*/ 3974199 h 4388401"/>
              <a:gd name="connsiteX8" fmla="*/ 45561 w 6132520"/>
              <a:gd name="connsiteY8" fmla="*/ 106778 h 4388401"/>
              <a:gd name="connsiteX0" fmla="*/ 45561 w 6080401"/>
              <a:gd name="connsiteY0" fmla="*/ 106778 h 4388401"/>
              <a:gd name="connsiteX1" fmla="*/ 4141304 w 6080401"/>
              <a:gd name="connsiteY1" fmla="*/ 0 h 4388401"/>
              <a:gd name="connsiteX2" fmla="*/ 5987461 w 6080401"/>
              <a:gd name="connsiteY2" fmla="*/ 278245 h 4388401"/>
              <a:gd name="connsiteX3" fmla="*/ 5713554 w 6080401"/>
              <a:gd name="connsiteY3" fmla="*/ 1301027 h 4388401"/>
              <a:gd name="connsiteX4" fmla="*/ 5561597 w 6080401"/>
              <a:gd name="connsiteY4" fmla="*/ 3792488 h 4388401"/>
              <a:gd name="connsiteX5" fmla="*/ 5080392 w 6080401"/>
              <a:gd name="connsiteY5" fmla="*/ 4388401 h 4388401"/>
              <a:gd name="connsiteX6" fmla="*/ 1460830 w 6080401"/>
              <a:gd name="connsiteY6" fmla="*/ 4360969 h 4388401"/>
              <a:gd name="connsiteX7" fmla="*/ 87 w 6080401"/>
              <a:gd name="connsiteY7" fmla="*/ 3974199 h 4388401"/>
              <a:gd name="connsiteX8" fmla="*/ 45561 w 6080401"/>
              <a:gd name="connsiteY8" fmla="*/ 106778 h 4388401"/>
              <a:gd name="connsiteX0" fmla="*/ 45561 w 5987461"/>
              <a:gd name="connsiteY0" fmla="*/ 106778 h 4388401"/>
              <a:gd name="connsiteX1" fmla="*/ 4141304 w 5987461"/>
              <a:gd name="connsiteY1" fmla="*/ 0 h 4388401"/>
              <a:gd name="connsiteX2" fmla="*/ 5987461 w 5987461"/>
              <a:gd name="connsiteY2" fmla="*/ 278245 h 4388401"/>
              <a:gd name="connsiteX3" fmla="*/ 5713554 w 5987461"/>
              <a:gd name="connsiteY3" fmla="*/ 1301027 h 4388401"/>
              <a:gd name="connsiteX4" fmla="*/ 5561597 w 5987461"/>
              <a:gd name="connsiteY4" fmla="*/ 3792488 h 4388401"/>
              <a:gd name="connsiteX5" fmla="*/ 5080392 w 5987461"/>
              <a:gd name="connsiteY5" fmla="*/ 4388401 h 4388401"/>
              <a:gd name="connsiteX6" fmla="*/ 1460830 w 5987461"/>
              <a:gd name="connsiteY6" fmla="*/ 4360969 h 4388401"/>
              <a:gd name="connsiteX7" fmla="*/ 87 w 5987461"/>
              <a:gd name="connsiteY7" fmla="*/ 3974199 h 4388401"/>
              <a:gd name="connsiteX8" fmla="*/ 45561 w 5987461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713554 w 6040846"/>
              <a:gd name="connsiteY3" fmla="*/ 1301027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994090 w 6040846"/>
              <a:gd name="connsiteY3" fmla="*/ 1937048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6017468 w 6040846"/>
              <a:gd name="connsiteY3" fmla="*/ 210712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0846" h="4388401">
                <a:moveTo>
                  <a:pt x="45561" y="106778"/>
                </a:moveTo>
                <a:lnTo>
                  <a:pt x="4141304" y="0"/>
                </a:lnTo>
                <a:lnTo>
                  <a:pt x="5987461" y="278245"/>
                </a:lnTo>
                <a:cubicBezTo>
                  <a:pt x="5658529" y="3685191"/>
                  <a:pt x="6023702" y="-167259"/>
                  <a:pt x="6017468" y="210712"/>
                </a:cubicBezTo>
                <a:lnTo>
                  <a:pt x="6040846" y="3974210"/>
                </a:lnTo>
                <a:cubicBezTo>
                  <a:pt x="6040846" y="4288173"/>
                  <a:pt x="5394355" y="4388401"/>
                  <a:pt x="5080392" y="4388401"/>
                </a:cubicBezTo>
                <a:lnTo>
                  <a:pt x="1460830" y="4360969"/>
                </a:lnTo>
                <a:cubicBezTo>
                  <a:pt x="1146867" y="4360969"/>
                  <a:pt x="87" y="4288162"/>
                  <a:pt x="87" y="3974199"/>
                </a:cubicBezTo>
                <a:cubicBezTo>
                  <a:pt x="-1196" y="-258725"/>
                  <a:pt x="11775" y="4048847"/>
                  <a:pt x="45561" y="106778"/>
                </a:cubicBezTo>
                <a:close/>
              </a:path>
            </a:pathLst>
          </a:cu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151AB2D-DF7D-ECDB-D2C4-34179315096F}"/>
              </a:ext>
            </a:extLst>
          </p:cNvPr>
          <p:cNvSpPr txBox="1"/>
          <p:nvPr/>
        </p:nvSpPr>
        <p:spPr>
          <a:xfrm>
            <a:off x="6850807" y="3727040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4. Arten von Transsexualität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EB7CFE-ED6A-C943-9A86-C5044C63E0A1}"/>
              </a:ext>
            </a:extLst>
          </p:cNvPr>
          <p:cNvSpPr txBox="1"/>
          <p:nvPr/>
        </p:nvSpPr>
        <p:spPr>
          <a:xfrm>
            <a:off x="6850807" y="4329876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5. Der Übergang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1534874-82AA-20DF-50FE-08040C43B649}"/>
              </a:ext>
            </a:extLst>
          </p:cNvPr>
          <p:cNvSpPr txBox="1"/>
          <p:nvPr/>
        </p:nvSpPr>
        <p:spPr>
          <a:xfrm>
            <a:off x="6850807" y="3197384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3. Biologische Ursachen</a:t>
            </a:r>
          </a:p>
        </p:txBody>
      </p:sp>
    </p:spTree>
    <p:extLst>
      <p:ext uri="{BB962C8B-B14F-4D97-AF65-F5344CB8AC3E}">
        <p14:creationId xmlns:p14="http://schemas.microsoft.com/office/powerpoint/2010/main" val="162939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Bewegte rote Würfel">
            <a:hlinkClick r:id="" action="ppaction://media"/>
            <a:extLst>
              <a:ext uri="{FF2B5EF4-FFF2-40B4-BE49-F238E27FC236}">
                <a16:creationId xmlns:a16="http://schemas.microsoft.com/office/drawing/2014/main" id="{AA6C6A9A-099B-0528-9740-843031D35C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Abgerundetes Rechteck 30">
            <a:extLst>
              <a:ext uri="{FF2B5EF4-FFF2-40B4-BE49-F238E27FC236}">
                <a16:creationId xmlns:a16="http://schemas.microsoft.com/office/drawing/2014/main" id="{065992EA-27C9-03C5-2EB6-57BA384197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805531"/>
            <a:ext cx="321000" cy="304801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BEED32-7A58-B8D8-5E59-7CB14AC549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3" y="475588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43" name="Abgerundetes Rechteck 6">
            <a:extLst>
              <a:ext uri="{FF2B5EF4-FFF2-40B4-BE49-F238E27FC236}">
                <a16:creationId xmlns:a16="http://schemas.microsoft.com/office/drawing/2014/main" id="{05193224-B03D-ECA7-7ED4-7CC8E09AFDAB}"/>
              </a:ext>
            </a:extLst>
          </p:cNvPr>
          <p:cNvSpPr/>
          <p:nvPr/>
        </p:nvSpPr>
        <p:spPr>
          <a:xfrm>
            <a:off x="57731" y="80459"/>
            <a:ext cx="913296" cy="1236134"/>
          </a:xfrm>
          <a:prstGeom prst="roundRect">
            <a:avLst/>
          </a:prstGeom>
          <a:solidFill>
            <a:srgbClr val="FAB8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1C1176E-2221-B054-091F-D525C5480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" y="213012"/>
            <a:ext cx="971027" cy="971027"/>
          </a:xfrm>
          <a:prstGeom prst="rect">
            <a:avLst/>
          </a:prstGeom>
        </p:spPr>
      </p:pic>
      <p:sp>
        <p:nvSpPr>
          <p:cNvPr id="23" name="Abgerundetes Rechteck 31">
            <a:extLst>
              <a:ext uri="{FF2B5EF4-FFF2-40B4-BE49-F238E27FC236}">
                <a16:creationId xmlns:a16="http://schemas.microsoft.com/office/drawing/2014/main" id="{9587CD34-4F4D-C274-5925-2FAEB7F61C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5213568"/>
            <a:ext cx="321000" cy="30480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Abgerundetes Rechteck 28">
            <a:extLst>
              <a:ext uri="{FF2B5EF4-FFF2-40B4-BE49-F238E27FC236}">
                <a16:creationId xmlns:a16="http://schemas.microsoft.com/office/drawing/2014/main" id="{3BCE5705-C4D0-508A-35C7-28C5AB07EB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6" y="3988126"/>
            <a:ext cx="320999" cy="30480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EECF435-127C-AA53-136F-9989074ED8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3930710"/>
            <a:ext cx="32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B9F7DDF-4510-7690-BF04-7942AC9FDF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150985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4</a:t>
            </a:r>
          </a:p>
        </p:txBody>
      </p:sp>
      <p:sp>
        <p:nvSpPr>
          <p:cNvPr id="19" name="Abgerundetes Rechteck 31">
            <a:extLst>
              <a:ext uri="{FF2B5EF4-FFF2-40B4-BE49-F238E27FC236}">
                <a16:creationId xmlns:a16="http://schemas.microsoft.com/office/drawing/2014/main" id="{B9C5FC67-DC09-3CB6-B0FC-2F78F6862376}"/>
              </a:ext>
            </a:extLst>
          </p:cNvPr>
          <p:cNvSpPr/>
          <p:nvPr/>
        </p:nvSpPr>
        <p:spPr>
          <a:xfrm>
            <a:off x="1638731" y="255768"/>
            <a:ext cx="5236201" cy="70096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E423B17-AE1D-7EA8-DE3B-38AE9E0CAA5D}"/>
              </a:ext>
            </a:extLst>
          </p:cNvPr>
          <p:cNvSpPr txBox="1"/>
          <p:nvPr/>
        </p:nvSpPr>
        <p:spPr>
          <a:xfrm>
            <a:off x="1638731" y="367723"/>
            <a:ext cx="52362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latin typeface="Bahnschrift" panose="020B0502040204020203" pitchFamily="34" charset="0"/>
              </a:rPr>
              <a:t>5. Der Übergang</a:t>
            </a:r>
          </a:p>
        </p:txBody>
      </p:sp>
      <p:sp>
        <p:nvSpPr>
          <p:cNvPr id="24" name="Abgerundetes Rechteck 32">
            <a:extLst>
              <a:ext uri="{FF2B5EF4-FFF2-40B4-BE49-F238E27FC236}">
                <a16:creationId xmlns:a16="http://schemas.microsoft.com/office/drawing/2014/main" id="{25FE7F66-44BF-2914-B320-747CBD8248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5621604"/>
            <a:ext cx="320999" cy="310275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Abgerundetes Rechteck 34">
            <a:extLst>
              <a:ext uri="{FF2B5EF4-FFF2-40B4-BE49-F238E27FC236}">
                <a16:creationId xmlns:a16="http://schemas.microsoft.com/office/drawing/2014/main" id="{68D36CB7-9663-FFD1-5D91-0B421C869C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445811"/>
            <a:ext cx="321000" cy="310277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31">
            <a:extLst>
              <a:ext uri="{FF2B5EF4-FFF2-40B4-BE49-F238E27FC236}">
                <a16:creationId xmlns:a16="http://schemas.microsoft.com/office/drawing/2014/main" id="{7E3E7CF3-0936-8B69-C12D-460C23DCD4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396162"/>
            <a:ext cx="320999" cy="304806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61983DC-20DE-AC94-837F-024DE78365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4" y="4328762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27" name="Abgerundetes Rechteck 31">
            <a:extLst>
              <a:ext uri="{FF2B5EF4-FFF2-40B4-BE49-F238E27FC236}">
                <a16:creationId xmlns:a16="http://schemas.microsoft.com/office/drawing/2014/main" id="{235FEF36-FF34-49AE-BCD7-BC8C60F0E4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032300"/>
            <a:ext cx="321000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1A6050C-7E31-9781-93E9-448F790145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550276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6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CE41FB6-2396-8F1E-517D-118A81C162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5969408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52E5EEA-A8C5-C203-56A0-036810729F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6405354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8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D092F09-D8D8-CEF4-5BA6-0D7B807924B8}"/>
              </a:ext>
            </a:extLst>
          </p:cNvPr>
          <p:cNvSpPr/>
          <p:nvPr/>
        </p:nvSpPr>
        <p:spPr>
          <a:xfrm>
            <a:off x="879895" y="2563515"/>
            <a:ext cx="5529532" cy="3047563"/>
          </a:xfrm>
          <a:prstGeom prst="roundRect">
            <a:avLst/>
          </a:prstGeom>
          <a:solidFill>
            <a:srgbClr val="FAB8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2D3A626-4DEE-5BF8-76CC-C52C2217FE90}"/>
              </a:ext>
            </a:extLst>
          </p:cNvPr>
          <p:cNvSpPr txBox="1"/>
          <p:nvPr/>
        </p:nvSpPr>
        <p:spPr>
          <a:xfrm>
            <a:off x="1237230" y="2963911"/>
            <a:ext cx="4858770" cy="224676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Möglichkeiten</a:t>
            </a:r>
          </a:p>
          <a:p>
            <a:endParaRPr lang="de-DE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Hormontherapie</a:t>
            </a:r>
          </a:p>
          <a:p>
            <a:endParaRPr lang="de-DE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Geschlechtsangleichende Operation</a:t>
            </a:r>
          </a:p>
          <a:p>
            <a:endParaRPr lang="de-DE" sz="2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soziale Akzeptanz</a:t>
            </a:r>
          </a:p>
        </p:txBody>
      </p:sp>
      <p:pic>
        <p:nvPicPr>
          <p:cNvPr id="8" name="Grafik 7" descr="Arzt Silhouette">
            <a:extLst>
              <a:ext uri="{FF2B5EF4-FFF2-40B4-BE49-F238E27FC236}">
                <a16:creationId xmlns:a16="http://schemas.microsoft.com/office/drawing/2014/main" id="{92393D8D-3AC4-45AA-66D5-F1B4BC5502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6615" y="4580722"/>
            <a:ext cx="701406" cy="701406"/>
          </a:xfrm>
          <a:prstGeom prst="rect">
            <a:avLst/>
          </a:prstGeom>
        </p:spPr>
      </p:pic>
      <p:pic>
        <p:nvPicPr>
          <p:cNvPr id="10" name="Grafik 9" descr="Nadel Silhouette">
            <a:extLst>
              <a:ext uri="{FF2B5EF4-FFF2-40B4-BE49-F238E27FC236}">
                <a16:creationId xmlns:a16="http://schemas.microsoft.com/office/drawing/2014/main" id="{4E9BBA70-60FD-3EEF-0491-CA491FFCCC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59973" y="3851138"/>
            <a:ext cx="559253" cy="559253"/>
          </a:xfrm>
          <a:prstGeom prst="rect">
            <a:avLst/>
          </a:prstGeom>
        </p:spPr>
      </p:pic>
      <p:pic>
        <p:nvPicPr>
          <p:cNvPr id="12" name="Grafik 11" descr="Medizin Silhouette">
            <a:extLst>
              <a:ext uri="{FF2B5EF4-FFF2-40B4-BE49-F238E27FC236}">
                <a16:creationId xmlns:a16="http://schemas.microsoft.com/office/drawing/2014/main" id="{2C8D9D19-B104-D0C8-2FAA-3A843B383B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826057">
            <a:off x="3474445" y="3334885"/>
            <a:ext cx="645417" cy="645417"/>
          </a:xfrm>
          <a:prstGeom prst="rect">
            <a:avLst/>
          </a:prstGeom>
        </p:spPr>
      </p:pic>
      <p:pic>
        <p:nvPicPr>
          <p:cNvPr id="14" name="Grafik 13" descr="Klebepflaster Silhouette">
            <a:extLst>
              <a:ext uri="{FF2B5EF4-FFF2-40B4-BE49-F238E27FC236}">
                <a16:creationId xmlns:a16="http://schemas.microsoft.com/office/drawing/2014/main" id="{519C0DCC-760A-0739-6B46-4903B3BB4F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9776" y="2843186"/>
            <a:ext cx="677062" cy="67706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294DC9D-B503-C8A3-A014-F68D72503B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523">
            <a:off x="6859020" y="1020757"/>
            <a:ext cx="4417880" cy="2764783"/>
          </a:xfrm>
          <a:prstGeom prst="rect">
            <a:avLst/>
          </a:prstGeom>
        </p:spPr>
      </p:pic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005C43C6-CAEB-E858-393A-A9AB0E68F7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87440" y="58383"/>
            <a:ext cx="3346829" cy="501692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06F4CA6-C14A-C07A-B506-198012E656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52958" y="83021"/>
            <a:ext cx="24813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latin typeface="Bahnschrift" panose="020B0502040204020203" pitchFamily="34" charset="0"/>
              </a:rPr>
              <a:t>SCHWERPUNKT</a:t>
            </a:r>
          </a:p>
        </p:txBody>
      </p:sp>
      <p:pic>
        <p:nvPicPr>
          <p:cNvPr id="33" name="Grafik 32" descr="Kurzhantel mit einfarbiger Füllung">
            <a:extLst>
              <a:ext uri="{FF2B5EF4-FFF2-40B4-BE49-F238E27FC236}">
                <a16:creationId xmlns:a16="http://schemas.microsoft.com/office/drawing/2014/main" id="{B66098BE-E3B7-F6B0-C55E-7AD7FAF465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14365" y="-65057"/>
            <a:ext cx="773209" cy="77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94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4" grpId="0"/>
      <p:bldP spid="28" grpId="0"/>
      <p:bldP spid="37" grpId="0"/>
      <p:bldP spid="30" grpId="0"/>
      <p:bldP spid="38" grpId="0"/>
      <p:bldP spid="39" grpId="0"/>
      <p:bldP spid="40" grpId="0"/>
      <p:bldP spid="4" grpId="0" uiExpand="1" build="p"/>
      <p:bldP spid="3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on DeSantis' Florida regime tells schools to ignore Biden protections for  trans ki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200000"/>
                    </a14:imgEffect>
                    <a14:imgEffect>
                      <a14:brightnessContrast bright="-1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5" y="0"/>
            <a:ext cx="12257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bgerundetes Rechteck 28"/>
          <p:cNvSpPr/>
          <p:nvPr/>
        </p:nvSpPr>
        <p:spPr>
          <a:xfrm>
            <a:off x="6634065" y="2628216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Abgerundetes Rechteck 6">
            <a:extLst>
              <a:ext uri="{FF2B5EF4-FFF2-40B4-BE49-F238E27FC236}">
                <a16:creationId xmlns:a16="http://schemas.microsoft.com/office/drawing/2014/main" id="{21A8201D-11DF-48D3-9271-18CE83541E01}"/>
              </a:ext>
            </a:extLst>
          </p:cNvPr>
          <p:cNvSpPr/>
          <p:nvPr/>
        </p:nvSpPr>
        <p:spPr>
          <a:xfrm>
            <a:off x="7114032" y="858063"/>
            <a:ext cx="3363467" cy="71612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6">
            <a:extLst>
              <a:ext uri="{FF2B5EF4-FFF2-40B4-BE49-F238E27FC236}">
                <a16:creationId xmlns:a16="http://schemas.microsoft.com/office/drawing/2014/main" id="{1E295AB5-F486-4441-9A5C-A61C8F166BD9}"/>
              </a:ext>
            </a:extLst>
          </p:cNvPr>
          <p:cNvSpPr/>
          <p:nvPr/>
        </p:nvSpPr>
        <p:spPr>
          <a:xfrm>
            <a:off x="298635" y="858064"/>
            <a:ext cx="4500508" cy="5455697"/>
          </a:xfrm>
          <a:prstGeom prst="round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31">
            <a:extLst>
              <a:ext uri="{FF2B5EF4-FFF2-40B4-BE49-F238E27FC236}">
                <a16:creationId xmlns:a16="http://schemas.microsoft.com/office/drawing/2014/main" id="{3D04A950-5D96-414E-8BFE-766543AC73BF}"/>
              </a:ext>
            </a:extLst>
          </p:cNvPr>
          <p:cNvSpPr/>
          <p:nvPr/>
        </p:nvSpPr>
        <p:spPr>
          <a:xfrm>
            <a:off x="6634065" y="2078691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1261872"/>
            <a:ext cx="4731431" cy="473143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14032" y="769342"/>
            <a:ext cx="3291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Gliederung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6622207" y="3716094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>
            <a:off x="6622207" y="4307402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>
            <a:off x="6622207" y="4851341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/>
        </p:nvSpPr>
        <p:spPr>
          <a:xfrm>
            <a:off x="6610349" y="5939219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6850807" y="2646692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2. Häufigkeit von Transsexualität</a:t>
            </a:r>
          </a:p>
        </p:txBody>
      </p:sp>
      <p:pic>
        <p:nvPicPr>
          <p:cNvPr id="2052" name="Picture 4" descr="▷ Finanzkontrakte: Definition, Erklärung &amp; Beispie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21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269">
            <a:off x="3473225" y="2537319"/>
            <a:ext cx="211455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31">
            <a:extLst>
              <a:ext uri="{FF2B5EF4-FFF2-40B4-BE49-F238E27FC236}">
                <a16:creationId xmlns:a16="http://schemas.microsoft.com/office/drawing/2014/main" id="{C4783FC7-787B-4125-B4D4-2002F2A308FB}"/>
              </a:ext>
            </a:extLst>
          </p:cNvPr>
          <p:cNvSpPr/>
          <p:nvPr/>
        </p:nvSpPr>
        <p:spPr>
          <a:xfrm>
            <a:off x="6634065" y="3177628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827091" y="2106751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1. Definition von Transsexualität</a:t>
            </a:r>
          </a:p>
        </p:txBody>
      </p:sp>
      <p:sp>
        <p:nvSpPr>
          <p:cNvPr id="11" name="Abgerundetes Rechteck 31">
            <a:extLst>
              <a:ext uri="{FF2B5EF4-FFF2-40B4-BE49-F238E27FC236}">
                <a16:creationId xmlns:a16="http://schemas.microsoft.com/office/drawing/2014/main" id="{5FB1C25D-4639-41EC-8AFF-61BFCA8FCEE4}"/>
              </a:ext>
            </a:extLst>
          </p:cNvPr>
          <p:cNvSpPr/>
          <p:nvPr/>
        </p:nvSpPr>
        <p:spPr>
          <a:xfrm>
            <a:off x="6622207" y="5395280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9">
            <a:extLst>
              <a:ext uri="{FF2B5EF4-FFF2-40B4-BE49-F238E27FC236}">
                <a16:creationId xmlns:a16="http://schemas.microsoft.com/office/drawing/2014/main" id="{2FC081A9-DBF7-46B1-B899-348B64324F49}"/>
              </a:ext>
            </a:extLst>
          </p:cNvPr>
          <p:cNvSpPr/>
          <p:nvPr/>
        </p:nvSpPr>
        <p:spPr>
          <a:xfrm>
            <a:off x="6636333" y="3717087"/>
            <a:ext cx="4375555" cy="408929"/>
          </a:xfrm>
          <a:custGeom>
            <a:avLst/>
            <a:gdLst>
              <a:gd name="connsiteX0" fmla="*/ 0 w 4544568"/>
              <a:gd name="connsiteY0" fmla="*/ 568481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0 w 4544568"/>
              <a:gd name="connsiteY8" fmla="*/ 568481 h 3355848"/>
              <a:gd name="connsiteX0" fmla="*/ 1673352 w 4544568"/>
              <a:gd name="connsiteY0" fmla="*/ 1290857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673352 w 4544568"/>
              <a:gd name="connsiteY0" fmla="*/ 1290857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88555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7785 h 3360480"/>
              <a:gd name="connsiteX1" fmla="*/ 3019073 w 4544568"/>
              <a:gd name="connsiteY1" fmla="*/ 544128 h 3360480"/>
              <a:gd name="connsiteX2" fmla="*/ 3988555 w 4544568"/>
              <a:gd name="connsiteY2" fmla="*/ 4632 h 3360480"/>
              <a:gd name="connsiteX3" fmla="*/ 4544568 w 4544568"/>
              <a:gd name="connsiteY3" fmla="*/ 573113 h 3360480"/>
              <a:gd name="connsiteX4" fmla="*/ 4544568 w 4544568"/>
              <a:gd name="connsiteY4" fmla="*/ 2791999 h 3360480"/>
              <a:gd name="connsiteX5" fmla="*/ 3976087 w 4544568"/>
              <a:gd name="connsiteY5" fmla="*/ 3360480 h 3360480"/>
              <a:gd name="connsiteX6" fmla="*/ 568481 w 4544568"/>
              <a:gd name="connsiteY6" fmla="*/ 3360480 h 3360480"/>
              <a:gd name="connsiteX7" fmla="*/ 0 w 4544568"/>
              <a:gd name="connsiteY7" fmla="*/ 2791999 h 3360480"/>
              <a:gd name="connsiteX8" fmla="*/ 1810512 w 4544568"/>
              <a:gd name="connsiteY8" fmla="*/ 1377785 h 3360480"/>
              <a:gd name="connsiteX0" fmla="*/ 1810512 w 4544682"/>
              <a:gd name="connsiteY0" fmla="*/ 1378790 h 3361485"/>
              <a:gd name="connsiteX1" fmla="*/ 3019073 w 4544682"/>
              <a:gd name="connsiteY1" fmla="*/ 545133 h 3361485"/>
              <a:gd name="connsiteX2" fmla="*/ 3988555 w 4544682"/>
              <a:gd name="connsiteY2" fmla="*/ 5637 h 3361485"/>
              <a:gd name="connsiteX3" fmla="*/ 4544568 w 4544682"/>
              <a:gd name="connsiteY3" fmla="*/ 574118 h 3361485"/>
              <a:gd name="connsiteX4" fmla="*/ 4544568 w 4544682"/>
              <a:gd name="connsiteY4" fmla="*/ 2793004 h 3361485"/>
              <a:gd name="connsiteX5" fmla="*/ 3976087 w 4544682"/>
              <a:gd name="connsiteY5" fmla="*/ 3361485 h 3361485"/>
              <a:gd name="connsiteX6" fmla="*/ 568481 w 4544682"/>
              <a:gd name="connsiteY6" fmla="*/ 3361485 h 3361485"/>
              <a:gd name="connsiteX7" fmla="*/ 0 w 4544682"/>
              <a:gd name="connsiteY7" fmla="*/ 2793004 h 3361485"/>
              <a:gd name="connsiteX8" fmla="*/ 1810512 w 4544682"/>
              <a:gd name="connsiteY8" fmla="*/ 1378790 h 3361485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56848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44380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2827454 w 5561624"/>
              <a:gd name="connsiteY0" fmla="*/ 1378790 h 3388917"/>
              <a:gd name="connsiteX1" fmla="*/ 4036015 w 5561624"/>
              <a:gd name="connsiteY1" fmla="*/ 545133 h 3388917"/>
              <a:gd name="connsiteX2" fmla="*/ 5005497 w 5561624"/>
              <a:gd name="connsiteY2" fmla="*/ 5637 h 3388917"/>
              <a:gd name="connsiteX3" fmla="*/ 5561510 w 5561624"/>
              <a:gd name="connsiteY3" fmla="*/ 574118 h 3388917"/>
              <a:gd name="connsiteX4" fmla="*/ 5561510 w 5561624"/>
              <a:gd name="connsiteY4" fmla="*/ 2793004 h 3388917"/>
              <a:gd name="connsiteX5" fmla="*/ 5080305 w 5561624"/>
              <a:gd name="connsiteY5" fmla="*/ 3388917 h 3388917"/>
              <a:gd name="connsiteX6" fmla="*/ 1460743 w 5561624"/>
              <a:gd name="connsiteY6" fmla="*/ 3361485 h 3388917"/>
              <a:gd name="connsiteX7" fmla="*/ 0 w 5561624"/>
              <a:gd name="connsiteY7" fmla="*/ 2974715 h 3388917"/>
              <a:gd name="connsiteX8" fmla="*/ 2827454 w 5561624"/>
              <a:gd name="connsiteY8" fmla="*/ 1378790 h 3388917"/>
              <a:gd name="connsiteX0" fmla="*/ 2827455 w 5561625"/>
              <a:gd name="connsiteY0" fmla="*/ 1378790 h 3388917"/>
              <a:gd name="connsiteX1" fmla="*/ 4036016 w 5561625"/>
              <a:gd name="connsiteY1" fmla="*/ 545133 h 3388917"/>
              <a:gd name="connsiteX2" fmla="*/ 5005498 w 5561625"/>
              <a:gd name="connsiteY2" fmla="*/ 5637 h 3388917"/>
              <a:gd name="connsiteX3" fmla="*/ 5561511 w 5561625"/>
              <a:gd name="connsiteY3" fmla="*/ 574118 h 3388917"/>
              <a:gd name="connsiteX4" fmla="*/ 5561511 w 5561625"/>
              <a:gd name="connsiteY4" fmla="*/ 2793004 h 3388917"/>
              <a:gd name="connsiteX5" fmla="*/ 5080306 w 5561625"/>
              <a:gd name="connsiteY5" fmla="*/ 3388917 h 3388917"/>
              <a:gd name="connsiteX6" fmla="*/ 1460744 w 5561625"/>
              <a:gd name="connsiteY6" fmla="*/ 3361485 h 3388917"/>
              <a:gd name="connsiteX7" fmla="*/ 1 w 5561625"/>
              <a:gd name="connsiteY7" fmla="*/ 2974715 h 3388917"/>
              <a:gd name="connsiteX8" fmla="*/ 2827455 w 5561625"/>
              <a:gd name="connsiteY8" fmla="*/ 1378790 h 3388917"/>
              <a:gd name="connsiteX0" fmla="*/ 816925 w 6333075"/>
              <a:gd name="connsiteY0" fmla="*/ 0 h 4281623"/>
              <a:gd name="connsiteX1" fmla="*/ 4807466 w 6333075"/>
              <a:gd name="connsiteY1" fmla="*/ 1437839 h 4281623"/>
              <a:gd name="connsiteX2" fmla="*/ 5776948 w 6333075"/>
              <a:gd name="connsiteY2" fmla="*/ 898343 h 4281623"/>
              <a:gd name="connsiteX3" fmla="*/ 6332961 w 6333075"/>
              <a:gd name="connsiteY3" fmla="*/ 1466824 h 4281623"/>
              <a:gd name="connsiteX4" fmla="*/ 6332961 w 6333075"/>
              <a:gd name="connsiteY4" fmla="*/ 3685710 h 4281623"/>
              <a:gd name="connsiteX5" fmla="*/ 5851756 w 6333075"/>
              <a:gd name="connsiteY5" fmla="*/ 4281623 h 4281623"/>
              <a:gd name="connsiteX6" fmla="*/ 2232194 w 6333075"/>
              <a:gd name="connsiteY6" fmla="*/ 4254191 h 4281623"/>
              <a:gd name="connsiteX7" fmla="*/ 771451 w 6333075"/>
              <a:gd name="connsiteY7" fmla="*/ 3867421 h 4281623"/>
              <a:gd name="connsiteX8" fmla="*/ 816925 w 6333075"/>
              <a:gd name="connsiteY8" fmla="*/ 0 h 4281623"/>
              <a:gd name="connsiteX0" fmla="*/ 45561 w 5561711"/>
              <a:gd name="connsiteY0" fmla="*/ 0 h 4281623"/>
              <a:gd name="connsiteX1" fmla="*/ 4036102 w 5561711"/>
              <a:gd name="connsiteY1" fmla="*/ 1437839 h 4281623"/>
              <a:gd name="connsiteX2" fmla="*/ 5005584 w 5561711"/>
              <a:gd name="connsiteY2" fmla="*/ 898343 h 4281623"/>
              <a:gd name="connsiteX3" fmla="*/ 5561597 w 5561711"/>
              <a:gd name="connsiteY3" fmla="*/ 1466824 h 4281623"/>
              <a:gd name="connsiteX4" fmla="*/ 5561597 w 5561711"/>
              <a:gd name="connsiteY4" fmla="*/ 3685710 h 4281623"/>
              <a:gd name="connsiteX5" fmla="*/ 5080392 w 5561711"/>
              <a:gd name="connsiteY5" fmla="*/ 4281623 h 4281623"/>
              <a:gd name="connsiteX6" fmla="*/ 1460830 w 5561711"/>
              <a:gd name="connsiteY6" fmla="*/ 4254191 h 4281623"/>
              <a:gd name="connsiteX7" fmla="*/ 87 w 5561711"/>
              <a:gd name="connsiteY7" fmla="*/ 3867421 h 4281623"/>
              <a:gd name="connsiteX8" fmla="*/ 45561 w 5561711"/>
              <a:gd name="connsiteY8" fmla="*/ 0 h 4281623"/>
              <a:gd name="connsiteX0" fmla="*/ 45561 w 5561711"/>
              <a:gd name="connsiteY0" fmla="*/ 106778 h 4388401"/>
              <a:gd name="connsiteX1" fmla="*/ 4141304 w 5561711"/>
              <a:gd name="connsiteY1" fmla="*/ 0 h 4388401"/>
              <a:gd name="connsiteX2" fmla="*/ 5005584 w 5561711"/>
              <a:gd name="connsiteY2" fmla="*/ 1005121 h 4388401"/>
              <a:gd name="connsiteX3" fmla="*/ 5561597 w 5561711"/>
              <a:gd name="connsiteY3" fmla="*/ 1573602 h 4388401"/>
              <a:gd name="connsiteX4" fmla="*/ 5561597 w 5561711"/>
              <a:gd name="connsiteY4" fmla="*/ 3792488 h 4388401"/>
              <a:gd name="connsiteX5" fmla="*/ 5080392 w 5561711"/>
              <a:gd name="connsiteY5" fmla="*/ 4388401 h 4388401"/>
              <a:gd name="connsiteX6" fmla="*/ 1460830 w 5561711"/>
              <a:gd name="connsiteY6" fmla="*/ 4360969 h 4388401"/>
              <a:gd name="connsiteX7" fmla="*/ 87 w 5561711"/>
              <a:gd name="connsiteY7" fmla="*/ 3974199 h 4388401"/>
              <a:gd name="connsiteX8" fmla="*/ 45561 w 5561711"/>
              <a:gd name="connsiteY8" fmla="*/ 106778 h 4388401"/>
              <a:gd name="connsiteX0" fmla="*/ 45561 w 6119482"/>
              <a:gd name="connsiteY0" fmla="*/ 106778 h 4388401"/>
              <a:gd name="connsiteX1" fmla="*/ 4141304 w 6119482"/>
              <a:gd name="connsiteY1" fmla="*/ 0 h 4388401"/>
              <a:gd name="connsiteX2" fmla="*/ 6045905 w 6119482"/>
              <a:gd name="connsiteY2" fmla="*/ 96519 h 4388401"/>
              <a:gd name="connsiteX3" fmla="*/ 5561597 w 6119482"/>
              <a:gd name="connsiteY3" fmla="*/ 1573602 h 4388401"/>
              <a:gd name="connsiteX4" fmla="*/ 5561597 w 6119482"/>
              <a:gd name="connsiteY4" fmla="*/ 3792488 h 4388401"/>
              <a:gd name="connsiteX5" fmla="*/ 5080392 w 6119482"/>
              <a:gd name="connsiteY5" fmla="*/ 4388401 h 4388401"/>
              <a:gd name="connsiteX6" fmla="*/ 1460830 w 6119482"/>
              <a:gd name="connsiteY6" fmla="*/ 4360969 h 4388401"/>
              <a:gd name="connsiteX7" fmla="*/ 87 w 6119482"/>
              <a:gd name="connsiteY7" fmla="*/ 3974199 h 4388401"/>
              <a:gd name="connsiteX8" fmla="*/ 45561 w 6119482"/>
              <a:gd name="connsiteY8" fmla="*/ 106778 h 4388401"/>
              <a:gd name="connsiteX0" fmla="*/ 45561 w 6191837"/>
              <a:gd name="connsiteY0" fmla="*/ 106778 h 4388401"/>
              <a:gd name="connsiteX1" fmla="*/ 4141304 w 6191837"/>
              <a:gd name="connsiteY1" fmla="*/ 0 h 4388401"/>
              <a:gd name="connsiteX2" fmla="*/ 6045905 w 6191837"/>
              <a:gd name="connsiteY2" fmla="*/ 96519 h 4388401"/>
              <a:gd name="connsiteX3" fmla="*/ 6064223 w 6191837"/>
              <a:gd name="connsiteY3" fmla="*/ 2391343 h 4388401"/>
              <a:gd name="connsiteX4" fmla="*/ 5561597 w 6191837"/>
              <a:gd name="connsiteY4" fmla="*/ 3792488 h 4388401"/>
              <a:gd name="connsiteX5" fmla="*/ 5080392 w 6191837"/>
              <a:gd name="connsiteY5" fmla="*/ 4388401 h 4388401"/>
              <a:gd name="connsiteX6" fmla="*/ 1460830 w 6191837"/>
              <a:gd name="connsiteY6" fmla="*/ 4360969 h 4388401"/>
              <a:gd name="connsiteX7" fmla="*/ 87 w 6191837"/>
              <a:gd name="connsiteY7" fmla="*/ 3974199 h 4388401"/>
              <a:gd name="connsiteX8" fmla="*/ 45561 w 6191837"/>
              <a:gd name="connsiteY8" fmla="*/ 106778 h 4388401"/>
              <a:gd name="connsiteX0" fmla="*/ 45561 w 6132520"/>
              <a:gd name="connsiteY0" fmla="*/ 106778 h 4388401"/>
              <a:gd name="connsiteX1" fmla="*/ 4141304 w 6132520"/>
              <a:gd name="connsiteY1" fmla="*/ 0 h 4388401"/>
              <a:gd name="connsiteX2" fmla="*/ 6045905 w 6132520"/>
              <a:gd name="connsiteY2" fmla="*/ 96519 h 4388401"/>
              <a:gd name="connsiteX3" fmla="*/ 5713554 w 6132520"/>
              <a:gd name="connsiteY3" fmla="*/ 1301027 h 4388401"/>
              <a:gd name="connsiteX4" fmla="*/ 5561597 w 6132520"/>
              <a:gd name="connsiteY4" fmla="*/ 3792488 h 4388401"/>
              <a:gd name="connsiteX5" fmla="*/ 5080392 w 6132520"/>
              <a:gd name="connsiteY5" fmla="*/ 4388401 h 4388401"/>
              <a:gd name="connsiteX6" fmla="*/ 1460830 w 6132520"/>
              <a:gd name="connsiteY6" fmla="*/ 4360969 h 4388401"/>
              <a:gd name="connsiteX7" fmla="*/ 87 w 6132520"/>
              <a:gd name="connsiteY7" fmla="*/ 3974199 h 4388401"/>
              <a:gd name="connsiteX8" fmla="*/ 45561 w 6132520"/>
              <a:gd name="connsiteY8" fmla="*/ 106778 h 4388401"/>
              <a:gd name="connsiteX0" fmla="*/ 45561 w 6080401"/>
              <a:gd name="connsiteY0" fmla="*/ 106778 h 4388401"/>
              <a:gd name="connsiteX1" fmla="*/ 4141304 w 6080401"/>
              <a:gd name="connsiteY1" fmla="*/ 0 h 4388401"/>
              <a:gd name="connsiteX2" fmla="*/ 5987461 w 6080401"/>
              <a:gd name="connsiteY2" fmla="*/ 278245 h 4388401"/>
              <a:gd name="connsiteX3" fmla="*/ 5713554 w 6080401"/>
              <a:gd name="connsiteY3" fmla="*/ 1301027 h 4388401"/>
              <a:gd name="connsiteX4" fmla="*/ 5561597 w 6080401"/>
              <a:gd name="connsiteY4" fmla="*/ 3792488 h 4388401"/>
              <a:gd name="connsiteX5" fmla="*/ 5080392 w 6080401"/>
              <a:gd name="connsiteY5" fmla="*/ 4388401 h 4388401"/>
              <a:gd name="connsiteX6" fmla="*/ 1460830 w 6080401"/>
              <a:gd name="connsiteY6" fmla="*/ 4360969 h 4388401"/>
              <a:gd name="connsiteX7" fmla="*/ 87 w 6080401"/>
              <a:gd name="connsiteY7" fmla="*/ 3974199 h 4388401"/>
              <a:gd name="connsiteX8" fmla="*/ 45561 w 6080401"/>
              <a:gd name="connsiteY8" fmla="*/ 106778 h 4388401"/>
              <a:gd name="connsiteX0" fmla="*/ 45561 w 5987461"/>
              <a:gd name="connsiteY0" fmla="*/ 106778 h 4388401"/>
              <a:gd name="connsiteX1" fmla="*/ 4141304 w 5987461"/>
              <a:gd name="connsiteY1" fmla="*/ 0 h 4388401"/>
              <a:gd name="connsiteX2" fmla="*/ 5987461 w 5987461"/>
              <a:gd name="connsiteY2" fmla="*/ 278245 h 4388401"/>
              <a:gd name="connsiteX3" fmla="*/ 5713554 w 5987461"/>
              <a:gd name="connsiteY3" fmla="*/ 1301027 h 4388401"/>
              <a:gd name="connsiteX4" fmla="*/ 5561597 w 5987461"/>
              <a:gd name="connsiteY4" fmla="*/ 3792488 h 4388401"/>
              <a:gd name="connsiteX5" fmla="*/ 5080392 w 5987461"/>
              <a:gd name="connsiteY5" fmla="*/ 4388401 h 4388401"/>
              <a:gd name="connsiteX6" fmla="*/ 1460830 w 5987461"/>
              <a:gd name="connsiteY6" fmla="*/ 4360969 h 4388401"/>
              <a:gd name="connsiteX7" fmla="*/ 87 w 5987461"/>
              <a:gd name="connsiteY7" fmla="*/ 3974199 h 4388401"/>
              <a:gd name="connsiteX8" fmla="*/ 45561 w 5987461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713554 w 6040846"/>
              <a:gd name="connsiteY3" fmla="*/ 1301027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994090 w 6040846"/>
              <a:gd name="connsiteY3" fmla="*/ 1937048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6017468 w 6040846"/>
              <a:gd name="connsiteY3" fmla="*/ 210712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0846" h="4388401">
                <a:moveTo>
                  <a:pt x="45561" y="106778"/>
                </a:moveTo>
                <a:lnTo>
                  <a:pt x="4141304" y="0"/>
                </a:lnTo>
                <a:lnTo>
                  <a:pt x="5987461" y="278245"/>
                </a:lnTo>
                <a:cubicBezTo>
                  <a:pt x="5658529" y="3685191"/>
                  <a:pt x="6023702" y="-167259"/>
                  <a:pt x="6017468" y="210712"/>
                </a:cubicBezTo>
                <a:lnTo>
                  <a:pt x="6040846" y="3974210"/>
                </a:lnTo>
                <a:cubicBezTo>
                  <a:pt x="6040846" y="4288173"/>
                  <a:pt x="5394355" y="4388401"/>
                  <a:pt x="5080392" y="4388401"/>
                </a:cubicBezTo>
                <a:lnTo>
                  <a:pt x="1460830" y="4360969"/>
                </a:lnTo>
                <a:cubicBezTo>
                  <a:pt x="1146867" y="4360969"/>
                  <a:pt x="87" y="4288162"/>
                  <a:pt x="87" y="3974199"/>
                </a:cubicBezTo>
                <a:cubicBezTo>
                  <a:pt x="-1196" y="-258725"/>
                  <a:pt x="11775" y="4048847"/>
                  <a:pt x="45561" y="106778"/>
                </a:cubicBezTo>
                <a:close/>
              </a:path>
            </a:pathLst>
          </a:cu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151AB2D-DF7D-ECDB-D2C4-34179315096F}"/>
              </a:ext>
            </a:extLst>
          </p:cNvPr>
          <p:cNvSpPr txBox="1"/>
          <p:nvPr/>
        </p:nvSpPr>
        <p:spPr>
          <a:xfrm>
            <a:off x="6850807" y="3727040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4. Arten von Transsexualität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EB7CFE-ED6A-C943-9A86-C5044C63E0A1}"/>
              </a:ext>
            </a:extLst>
          </p:cNvPr>
          <p:cNvSpPr txBox="1"/>
          <p:nvPr/>
        </p:nvSpPr>
        <p:spPr>
          <a:xfrm>
            <a:off x="6850807" y="4329876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5. Der Übergang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2B5644D-3379-87C9-99C6-8A6A8C667921}"/>
              </a:ext>
            </a:extLst>
          </p:cNvPr>
          <p:cNvSpPr txBox="1"/>
          <p:nvPr/>
        </p:nvSpPr>
        <p:spPr>
          <a:xfrm>
            <a:off x="6850807" y="4873815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6. Kritik und Herausforderungen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1534874-82AA-20DF-50FE-08040C43B649}"/>
              </a:ext>
            </a:extLst>
          </p:cNvPr>
          <p:cNvSpPr txBox="1"/>
          <p:nvPr/>
        </p:nvSpPr>
        <p:spPr>
          <a:xfrm>
            <a:off x="6850807" y="3197384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3. Biologische Ursachen</a:t>
            </a:r>
          </a:p>
        </p:txBody>
      </p:sp>
    </p:spTree>
    <p:extLst>
      <p:ext uri="{BB962C8B-B14F-4D97-AF65-F5344CB8AC3E}">
        <p14:creationId xmlns:p14="http://schemas.microsoft.com/office/powerpoint/2010/main" val="1989378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 title="Animiertes schwebendes X">
            <a:hlinkClick r:id="" action="ppaction://media"/>
            <a:extLst>
              <a:ext uri="{FF2B5EF4-FFF2-40B4-BE49-F238E27FC236}">
                <a16:creationId xmlns:a16="http://schemas.microsoft.com/office/drawing/2014/main" id="{C7DF3934-8E32-2487-56DD-EAF1ED4E03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Abgerundetes Rechteck 6">
            <a:extLst>
              <a:ext uri="{FF2B5EF4-FFF2-40B4-BE49-F238E27FC236}">
                <a16:creationId xmlns:a16="http://schemas.microsoft.com/office/drawing/2014/main" id="{05193224-B03D-ECA7-7ED4-7CC8E09AFDAB}"/>
              </a:ext>
            </a:extLst>
          </p:cNvPr>
          <p:cNvSpPr/>
          <p:nvPr/>
        </p:nvSpPr>
        <p:spPr>
          <a:xfrm>
            <a:off x="57731" y="80459"/>
            <a:ext cx="913296" cy="1236134"/>
          </a:xfrm>
          <a:prstGeom prst="roundRect">
            <a:avLst/>
          </a:prstGeom>
          <a:solidFill>
            <a:srgbClr val="FAB8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1C1176E-2221-B054-091F-D525C5480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" y="213012"/>
            <a:ext cx="971027" cy="971027"/>
          </a:xfrm>
          <a:prstGeom prst="rect">
            <a:avLst/>
          </a:prstGeom>
        </p:spPr>
      </p:pic>
      <p:sp>
        <p:nvSpPr>
          <p:cNvPr id="21" name="Abgerundetes Rechteck 28">
            <a:extLst>
              <a:ext uri="{FF2B5EF4-FFF2-40B4-BE49-F238E27FC236}">
                <a16:creationId xmlns:a16="http://schemas.microsoft.com/office/drawing/2014/main" id="{3BCE5705-C4D0-508A-35C7-28C5AB07EB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6" y="3988126"/>
            <a:ext cx="320999" cy="30480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EECF435-127C-AA53-136F-9989074ED8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3930710"/>
            <a:ext cx="32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23" name="Abgerundetes Rechteck 31">
            <a:extLst>
              <a:ext uri="{FF2B5EF4-FFF2-40B4-BE49-F238E27FC236}">
                <a16:creationId xmlns:a16="http://schemas.microsoft.com/office/drawing/2014/main" id="{9587CD34-4F4D-C274-5925-2FAEB7F61C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5213568"/>
            <a:ext cx="321000" cy="30480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Abgerundetes Rechteck 31">
            <a:extLst>
              <a:ext uri="{FF2B5EF4-FFF2-40B4-BE49-F238E27FC236}">
                <a16:creationId xmlns:a16="http://schemas.microsoft.com/office/drawing/2014/main" id="{B9C5FC67-DC09-3CB6-B0FC-2F78F6862376}"/>
              </a:ext>
            </a:extLst>
          </p:cNvPr>
          <p:cNvSpPr/>
          <p:nvPr/>
        </p:nvSpPr>
        <p:spPr>
          <a:xfrm>
            <a:off x="1638731" y="255768"/>
            <a:ext cx="5236201" cy="700965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E423B17-AE1D-7EA8-DE3B-38AE9E0CAA5D}"/>
              </a:ext>
            </a:extLst>
          </p:cNvPr>
          <p:cNvSpPr txBox="1"/>
          <p:nvPr/>
        </p:nvSpPr>
        <p:spPr>
          <a:xfrm>
            <a:off x="1638731" y="367723"/>
            <a:ext cx="52362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latin typeface="Bahnschrift" panose="020B0502040204020203" pitchFamily="34" charset="0"/>
              </a:rPr>
              <a:t>6. Kritik und Herausforderungen</a:t>
            </a:r>
          </a:p>
        </p:txBody>
      </p:sp>
      <p:sp>
        <p:nvSpPr>
          <p:cNvPr id="24" name="Abgerundetes Rechteck 32">
            <a:extLst>
              <a:ext uri="{FF2B5EF4-FFF2-40B4-BE49-F238E27FC236}">
                <a16:creationId xmlns:a16="http://schemas.microsoft.com/office/drawing/2014/main" id="{25FE7F66-44BF-2914-B320-747CBD8248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5621604"/>
            <a:ext cx="320999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B9F7DDF-4510-7690-BF04-7942AC9FDF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150985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4</a:t>
            </a:r>
          </a:p>
        </p:txBody>
      </p:sp>
      <p:sp>
        <p:nvSpPr>
          <p:cNvPr id="22" name="Abgerundetes Rechteck 30">
            <a:extLst>
              <a:ext uri="{FF2B5EF4-FFF2-40B4-BE49-F238E27FC236}">
                <a16:creationId xmlns:a16="http://schemas.microsoft.com/office/drawing/2014/main" id="{065992EA-27C9-03C5-2EB6-57BA384197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805531"/>
            <a:ext cx="321000" cy="304801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BEED32-7A58-B8D8-5E59-7CB14AC549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3" y="475588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1A6050C-7E31-9781-93E9-448F790145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550276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25" name="Abgerundetes Rechteck 34">
            <a:extLst>
              <a:ext uri="{FF2B5EF4-FFF2-40B4-BE49-F238E27FC236}">
                <a16:creationId xmlns:a16="http://schemas.microsoft.com/office/drawing/2014/main" id="{68D36CB7-9663-FFD1-5D91-0B421C869C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445811"/>
            <a:ext cx="321000" cy="310277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31">
            <a:extLst>
              <a:ext uri="{FF2B5EF4-FFF2-40B4-BE49-F238E27FC236}">
                <a16:creationId xmlns:a16="http://schemas.microsoft.com/office/drawing/2014/main" id="{7E3E7CF3-0936-8B69-C12D-460C23DCD4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396162"/>
            <a:ext cx="320999" cy="304806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61983DC-20DE-AC94-837F-024DE78365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4" y="4328762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27" name="Abgerundetes Rechteck 31">
            <a:extLst>
              <a:ext uri="{FF2B5EF4-FFF2-40B4-BE49-F238E27FC236}">
                <a16:creationId xmlns:a16="http://schemas.microsoft.com/office/drawing/2014/main" id="{235FEF36-FF34-49AE-BCD7-BC8C60F0E4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032300"/>
            <a:ext cx="321000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CE41FB6-2396-8F1E-517D-118A81C162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5969408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52E5EEA-A8C5-C203-56A0-036810729F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6405354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8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333E03D4-FB9E-45B4-F90E-73F269CA4149}"/>
              </a:ext>
            </a:extLst>
          </p:cNvPr>
          <p:cNvSpPr/>
          <p:nvPr/>
        </p:nvSpPr>
        <p:spPr>
          <a:xfrm>
            <a:off x="785006" y="2622430"/>
            <a:ext cx="5382882" cy="2769080"/>
          </a:xfrm>
          <a:prstGeom prst="roundRect">
            <a:avLst/>
          </a:prstGeom>
          <a:solidFill>
            <a:srgbClr val="FAB8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FFB5757-0294-631E-E88C-BF9F88559760}"/>
              </a:ext>
            </a:extLst>
          </p:cNvPr>
          <p:cNvSpPr txBox="1"/>
          <p:nvPr/>
        </p:nvSpPr>
        <p:spPr>
          <a:xfrm>
            <a:off x="1300490" y="2915049"/>
            <a:ext cx="4017475" cy="2031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Diskriminierung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Vorurteile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Mangel an sozialer Unterstützung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Psyche</a:t>
            </a:r>
          </a:p>
        </p:txBody>
      </p:sp>
      <p:pic>
        <p:nvPicPr>
          <p:cNvPr id="6" name="Grafik 5" descr="Künstliche Intelligenz Silhouette">
            <a:extLst>
              <a:ext uri="{FF2B5EF4-FFF2-40B4-BE49-F238E27FC236}">
                <a16:creationId xmlns:a16="http://schemas.microsoft.com/office/drawing/2014/main" id="{598BBDD8-523F-760C-B0C8-21B7DBDBC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260657">
            <a:off x="2412081" y="4462987"/>
            <a:ext cx="716996" cy="716996"/>
          </a:xfrm>
          <a:prstGeom prst="rect">
            <a:avLst/>
          </a:prstGeom>
        </p:spPr>
      </p:pic>
      <p:pic>
        <p:nvPicPr>
          <p:cNvPr id="1026" name="Picture 2" descr="Taote Sports - Anti Mobbing | Taote">
            <a:extLst>
              <a:ext uri="{FF2B5EF4-FFF2-40B4-BE49-F238E27FC236}">
                <a16:creationId xmlns:a16="http://schemas.microsoft.com/office/drawing/2014/main" id="{66964FB4-2BC5-E028-EB83-4522E3A1F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6904">
            <a:off x="6075063" y="1084116"/>
            <a:ext cx="5520577" cy="348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484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34" grpId="0"/>
      <p:bldP spid="38" grpId="0"/>
      <p:bldP spid="30" grpId="0"/>
      <p:bldP spid="39" grpId="0"/>
      <p:bldP spid="40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on DeSantis' Florida regime tells schools to ignore Biden protections for  trans ki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200000"/>
                    </a14:imgEffect>
                    <a14:imgEffect>
                      <a14:brightnessContrast bright="-1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5" y="0"/>
            <a:ext cx="12257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bgerundetes Rechteck 28"/>
          <p:cNvSpPr/>
          <p:nvPr/>
        </p:nvSpPr>
        <p:spPr>
          <a:xfrm>
            <a:off x="6634065" y="2628216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Abgerundetes Rechteck 6">
            <a:extLst>
              <a:ext uri="{FF2B5EF4-FFF2-40B4-BE49-F238E27FC236}">
                <a16:creationId xmlns:a16="http://schemas.microsoft.com/office/drawing/2014/main" id="{21A8201D-11DF-48D3-9271-18CE83541E01}"/>
              </a:ext>
            </a:extLst>
          </p:cNvPr>
          <p:cNvSpPr/>
          <p:nvPr/>
        </p:nvSpPr>
        <p:spPr>
          <a:xfrm>
            <a:off x="7114032" y="858063"/>
            <a:ext cx="3363467" cy="71612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6">
            <a:extLst>
              <a:ext uri="{FF2B5EF4-FFF2-40B4-BE49-F238E27FC236}">
                <a16:creationId xmlns:a16="http://schemas.microsoft.com/office/drawing/2014/main" id="{1E295AB5-F486-4441-9A5C-A61C8F166BD9}"/>
              </a:ext>
            </a:extLst>
          </p:cNvPr>
          <p:cNvSpPr/>
          <p:nvPr/>
        </p:nvSpPr>
        <p:spPr>
          <a:xfrm>
            <a:off x="298635" y="858064"/>
            <a:ext cx="4500508" cy="5455697"/>
          </a:xfrm>
          <a:prstGeom prst="round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31">
            <a:extLst>
              <a:ext uri="{FF2B5EF4-FFF2-40B4-BE49-F238E27FC236}">
                <a16:creationId xmlns:a16="http://schemas.microsoft.com/office/drawing/2014/main" id="{3D04A950-5D96-414E-8BFE-766543AC73BF}"/>
              </a:ext>
            </a:extLst>
          </p:cNvPr>
          <p:cNvSpPr/>
          <p:nvPr/>
        </p:nvSpPr>
        <p:spPr>
          <a:xfrm>
            <a:off x="6634065" y="2078691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1261872"/>
            <a:ext cx="4731431" cy="473143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14032" y="769342"/>
            <a:ext cx="3291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Gliederung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6622207" y="3716094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>
            <a:off x="6622207" y="4307402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>
            <a:off x="6622207" y="4851341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/>
        </p:nvSpPr>
        <p:spPr>
          <a:xfrm>
            <a:off x="6610349" y="5939219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6850807" y="2646692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2. Häufigkeit von Transsexualität</a:t>
            </a:r>
          </a:p>
        </p:txBody>
      </p:sp>
      <p:pic>
        <p:nvPicPr>
          <p:cNvPr id="2052" name="Picture 4" descr="▷ Finanzkontrakte: Definition, Erklärung &amp; Beispie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21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269">
            <a:off x="3473225" y="2537319"/>
            <a:ext cx="211455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31">
            <a:extLst>
              <a:ext uri="{FF2B5EF4-FFF2-40B4-BE49-F238E27FC236}">
                <a16:creationId xmlns:a16="http://schemas.microsoft.com/office/drawing/2014/main" id="{C4783FC7-787B-4125-B4D4-2002F2A308FB}"/>
              </a:ext>
            </a:extLst>
          </p:cNvPr>
          <p:cNvSpPr/>
          <p:nvPr/>
        </p:nvSpPr>
        <p:spPr>
          <a:xfrm>
            <a:off x="6634065" y="3177628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827091" y="2106751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1. Definition von Transsexualität</a:t>
            </a:r>
          </a:p>
        </p:txBody>
      </p:sp>
      <p:sp>
        <p:nvSpPr>
          <p:cNvPr id="11" name="Abgerundetes Rechteck 31">
            <a:extLst>
              <a:ext uri="{FF2B5EF4-FFF2-40B4-BE49-F238E27FC236}">
                <a16:creationId xmlns:a16="http://schemas.microsoft.com/office/drawing/2014/main" id="{5FB1C25D-4639-41EC-8AFF-61BFCA8FCEE4}"/>
              </a:ext>
            </a:extLst>
          </p:cNvPr>
          <p:cNvSpPr/>
          <p:nvPr/>
        </p:nvSpPr>
        <p:spPr>
          <a:xfrm>
            <a:off x="6622207" y="5395280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9">
            <a:extLst>
              <a:ext uri="{FF2B5EF4-FFF2-40B4-BE49-F238E27FC236}">
                <a16:creationId xmlns:a16="http://schemas.microsoft.com/office/drawing/2014/main" id="{2FC081A9-DBF7-46B1-B899-348B64324F49}"/>
              </a:ext>
            </a:extLst>
          </p:cNvPr>
          <p:cNvSpPr/>
          <p:nvPr/>
        </p:nvSpPr>
        <p:spPr>
          <a:xfrm>
            <a:off x="6636333" y="3717087"/>
            <a:ext cx="4375555" cy="408929"/>
          </a:xfrm>
          <a:custGeom>
            <a:avLst/>
            <a:gdLst>
              <a:gd name="connsiteX0" fmla="*/ 0 w 4544568"/>
              <a:gd name="connsiteY0" fmla="*/ 568481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0 w 4544568"/>
              <a:gd name="connsiteY8" fmla="*/ 568481 h 3355848"/>
              <a:gd name="connsiteX0" fmla="*/ 1673352 w 4544568"/>
              <a:gd name="connsiteY0" fmla="*/ 1290857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673352 w 4544568"/>
              <a:gd name="connsiteY0" fmla="*/ 1290857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88555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7785 h 3360480"/>
              <a:gd name="connsiteX1" fmla="*/ 3019073 w 4544568"/>
              <a:gd name="connsiteY1" fmla="*/ 544128 h 3360480"/>
              <a:gd name="connsiteX2" fmla="*/ 3988555 w 4544568"/>
              <a:gd name="connsiteY2" fmla="*/ 4632 h 3360480"/>
              <a:gd name="connsiteX3" fmla="*/ 4544568 w 4544568"/>
              <a:gd name="connsiteY3" fmla="*/ 573113 h 3360480"/>
              <a:gd name="connsiteX4" fmla="*/ 4544568 w 4544568"/>
              <a:gd name="connsiteY4" fmla="*/ 2791999 h 3360480"/>
              <a:gd name="connsiteX5" fmla="*/ 3976087 w 4544568"/>
              <a:gd name="connsiteY5" fmla="*/ 3360480 h 3360480"/>
              <a:gd name="connsiteX6" fmla="*/ 568481 w 4544568"/>
              <a:gd name="connsiteY6" fmla="*/ 3360480 h 3360480"/>
              <a:gd name="connsiteX7" fmla="*/ 0 w 4544568"/>
              <a:gd name="connsiteY7" fmla="*/ 2791999 h 3360480"/>
              <a:gd name="connsiteX8" fmla="*/ 1810512 w 4544568"/>
              <a:gd name="connsiteY8" fmla="*/ 1377785 h 3360480"/>
              <a:gd name="connsiteX0" fmla="*/ 1810512 w 4544682"/>
              <a:gd name="connsiteY0" fmla="*/ 1378790 h 3361485"/>
              <a:gd name="connsiteX1" fmla="*/ 3019073 w 4544682"/>
              <a:gd name="connsiteY1" fmla="*/ 545133 h 3361485"/>
              <a:gd name="connsiteX2" fmla="*/ 3988555 w 4544682"/>
              <a:gd name="connsiteY2" fmla="*/ 5637 h 3361485"/>
              <a:gd name="connsiteX3" fmla="*/ 4544568 w 4544682"/>
              <a:gd name="connsiteY3" fmla="*/ 574118 h 3361485"/>
              <a:gd name="connsiteX4" fmla="*/ 4544568 w 4544682"/>
              <a:gd name="connsiteY4" fmla="*/ 2793004 h 3361485"/>
              <a:gd name="connsiteX5" fmla="*/ 3976087 w 4544682"/>
              <a:gd name="connsiteY5" fmla="*/ 3361485 h 3361485"/>
              <a:gd name="connsiteX6" fmla="*/ 568481 w 4544682"/>
              <a:gd name="connsiteY6" fmla="*/ 3361485 h 3361485"/>
              <a:gd name="connsiteX7" fmla="*/ 0 w 4544682"/>
              <a:gd name="connsiteY7" fmla="*/ 2793004 h 3361485"/>
              <a:gd name="connsiteX8" fmla="*/ 1810512 w 4544682"/>
              <a:gd name="connsiteY8" fmla="*/ 1378790 h 3361485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56848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44380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2827454 w 5561624"/>
              <a:gd name="connsiteY0" fmla="*/ 1378790 h 3388917"/>
              <a:gd name="connsiteX1" fmla="*/ 4036015 w 5561624"/>
              <a:gd name="connsiteY1" fmla="*/ 545133 h 3388917"/>
              <a:gd name="connsiteX2" fmla="*/ 5005497 w 5561624"/>
              <a:gd name="connsiteY2" fmla="*/ 5637 h 3388917"/>
              <a:gd name="connsiteX3" fmla="*/ 5561510 w 5561624"/>
              <a:gd name="connsiteY3" fmla="*/ 574118 h 3388917"/>
              <a:gd name="connsiteX4" fmla="*/ 5561510 w 5561624"/>
              <a:gd name="connsiteY4" fmla="*/ 2793004 h 3388917"/>
              <a:gd name="connsiteX5" fmla="*/ 5080305 w 5561624"/>
              <a:gd name="connsiteY5" fmla="*/ 3388917 h 3388917"/>
              <a:gd name="connsiteX6" fmla="*/ 1460743 w 5561624"/>
              <a:gd name="connsiteY6" fmla="*/ 3361485 h 3388917"/>
              <a:gd name="connsiteX7" fmla="*/ 0 w 5561624"/>
              <a:gd name="connsiteY7" fmla="*/ 2974715 h 3388917"/>
              <a:gd name="connsiteX8" fmla="*/ 2827454 w 5561624"/>
              <a:gd name="connsiteY8" fmla="*/ 1378790 h 3388917"/>
              <a:gd name="connsiteX0" fmla="*/ 2827455 w 5561625"/>
              <a:gd name="connsiteY0" fmla="*/ 1378790 h 3388917"/>
              <a:gd name="connsiteX1" fmla="*/ 4036016 w 5561625"/>
              <a:gd name="connsiteY1" fmla="*/ 545133 h 3388917"/>
              <a:gd name="connsiteX2" fmla="*/ 5005498 w 5561625"/>
              <a:gd name="connsiteY2" fmla="*/ 5637 h 3388917"/>
              <a:gd name="connsiteX3" fmla="*/ 5561511 w 5561625"/>
              <a:gd name="connsiteY3" fmla="*/ 574118 h 3388917"/>
              <a:gd name="connsiteX4" fmla="*/ 5561511 w 5561625"/>
              <a:gd name="connsiteY4" fmla="*/ 2793004 h 3388917"/>
              <a:gd name="connsiteX5" fmla="*/ 5080306 w 5561625"/>
              <a:gd name="connsiteY5" fmla="*/ 3388917 h 3388917"/>
              <a:gd name="connsiteX6" fmla="*/ 1460744 w 5561625"/>
              <a:gd name="connsiteY6" fmla="*/ 3361485 h 3388917"/>
              <a:gd name="connsiteX7" fmla="*/ 1 w 5561625"/>
              <a:gd name="connsiteY7" fmla="*/ 2974715 h 3388917"/>
              <a:gd name="connsiteX8" fmla="*/ 2827455 w 5561625"/>
              <a:gd name="connsiteY8" fmla="*/ 1378790 h 3388917"/>
              <a:gd name="connsiteX0" fmla="*/ 816925 w 6333075"/>
              <a:gd name="connsiteY0" fmla="*/ 0 h 4281623"/>
              <a:gd name="connsiteX1" fmla="*/ 4807466 w 6333075"/>
              <a:gd name="connsiteY1" fmla="*/ 1437839 h 4281623"/>
              <a:gd name="connsiteX2" fmla="*/ 5776948 w 6333075"/>
              <a:gd name="connsiteY2" fmla="*/ 898343 h 4281623"/>
              <a:gd name="connsiteX3" fmla="*/ 6332961 w 6333075"/>
              <a:gd name="connsiteY3" fmla="*/ 1466824 h 4281623"/>
              <a:gd name="connsiteX4" fmla="*/ 6332961 w 6333075"/>
              <a:gd name="connsiteY4" fmla="*/ 3685710 h 4281623"/>
              <a:gd name="connsiteX5" fmla="*/ 5851756 w 6333075"/>
              <a:gd name="connsiteY5" fmla="*/ 4281623 h 4281623"/>
              <a:gd name="connsiteX6" fmla="*/ 2232194 w 6333075"/>
              <a:gd name="connsiteY6" fmla="*/ 4254191 h 4281623"/>
              <a:gd name="connsiteX7" fmla="*/ 771451 w 6333075"/>
              <a:gd name="connsiteY7" fmla="*/ 3867421 h 4281623"/>
              <a:gd name="connsiteX8" fmla="*/ 816925 w 6333075"/>
              <a:gd name="connsiteY8" fmla="*/ 0 h 4281623"/>
              <a:gd name="connsiteX0" fmla="*/ 45561 w 5561711"/>
              <a:gd name="connsiteY0" fmla="*/ 0 h 4281623"/>
              <a:gd name="connsiteX1" fmla="*/ 4036102 w 5561711"/>
              <a:gd name="connsiteY1" fmla="*/ 1437839 h 4281623"/>
              <a:gd name="connsiteX2" fmla="*/ 5005584 w 5561711"/>
              <a:gd name="connsiteY2" fmla="*/ 898343 h 4281623"/>
              <a:gd name="connsiteX3" fmla="*/ 5561597 w 5561711"/>
              <a:gd name="connsiteY3" fmla="*/ 1466824 h 4281623"/>
              <a:gd name="connsiteX4" fmla="*/ 5561597 w 5561711"/>
              <a:gd name="connsiteY4" fmla="*/ 3685710 h 4281623"/>
              <a:gd name="connsiteX5" fmla="*/ 5080392 w 5561711"/>
              <a:gd name="connsiteY5" fmla="*/ 4281623 h 4281623"/>
              <a:gd name="connsiteX6" fmla="*/ 1460830 w 5561711"/>
              <a:gd name="connsiteY6" fmla="*/ 4254191 h 4281623"/>
              <a:gd name="connsiteX7" fmla="*/ 87 w 5561711"/>
              <a:gd name="connsiteY7" fmla="*/ 3867421 h 4281623"/>
              <a:gd name="connsiteX8" fmla="*/ 45561 w 5561711"/>
              <a:gd name="connsiteY8" fmla="*/ 0 h 4281623"/>
              <a:gd name="connsiteX0" fmla="*/ 45561 w 5561711"/>
              <a:gd name="connsiteY0" fmla="*/ 106778 h 4388401"/>
              <a:gd name="connsiteX1" fmla="*/ 4141304 w 5561711"/>
              <a:gd name="connsiteY1" fmla="*/ 0 h 4388401"/>
              <a:gd name="connsiteX2" fmla="*/ 5005584 w 5561711"/>
              <a:gd name="connsiteY2" fmla="*/ 1005121 h 4388401"/>
              <a:gd name="connsiteX3" fmla="*/ 5561597 w 5561711"/>
              <a:gd name="connsiteY3" fmla="*/ 1573602 h 4388401"/>
              <a:gd name="connsiteX4" fmla="*/ 5561597 w 5561711"/>
              <a:gd name="connsiteY4" fmla="*/ 3792488 h 4388401"/>
              <a:gd name="connsiteX5" fmla="*/ 5080392 w 5561711"/>
              <a:gd name="connsiteY5" fmla="*/ 4388401 h 4388401"/>
              <a:gd name="connsiteX6" fmla="*/ 1460830 w 5561711"/>
              <a:gd name="connsiteY6" fmla="*/ 4360969 h 4388401"/>
              <a:gd name="connsiteX7" fmla="*/ 87 w 5561711"/>
              <a:gd name="connsiteY7" fmla="*/ 3974199 h 4388401"/>
              <a:gd name="connsiteX8" fmla="*/ 45561 w 5561711"/>
              <a:gd name="connsiteY8" fmla="*/ 106778 h 4388401"/>
              <a:gd name="connsiteX0" fmla="*/ 45561 w 6119482"/>
              <a:gd name="connsiteY0" fmla="*/ 106778 h 4388401"/>
              <a:gd name="connsiteX1" fmla="*/ 4141304 w 6119482"/>
              <a:gd name="connsiteY1" fmla="*/ 0 h 4388401"/>
              <a:gd name="connsiteX2" fmla="*/ 6045905 w 6119482"/>
              <a:gd name="connsiteY2" fmla="*/ 96519 h 4388401"/>
              <a:gd name="connsiteX3" fmla="*/ 5561597 w 6119482"/>
              <a:gd name="connsiteY3" fmla="*/ 1573602 h 4388401"/>
              <a:gd name="connsiteX4" fmla="*/ 5561597 w 6119482"/>
              <a:gd name="connsiteY4" fmla="*/ 3792488 h 4388401"/>
              <a:gd name="connsiteX5" fmla="*/ 5080392 w 6119482"/>
              <a:gd name="connsiteY5" fmla="*/ 4388401 h 4388401"/>
              <a:gd name="connsiteX6" fmla="*/ 1460830 w 6119482"/>
              <a:gd name="connsiteY6" fmla="*/ 4360969 h 4388401"/>
              <a:gd name="connsiteX7" fmla="*/ 87 w 6119482"/>
              <a:gd name="connsiteY7" fmla="*/ 3974199 h 4388401"/>
              <a:gd name="connsiteX8" fmla="*/ 45561 w 6119482"/>
              <a:gd name="connsiteY8" fmla="*/ 106778 h 4388401"/>
              <a:gd name="connsiteX0" fmla="*/ 45561 w 6191837"/>
              <a:gd name="connsiteY0" fmla="*/ 106778 h 4388401"/>
              <a:gd name="connsiteX1" fmla="*/ 4141304 w 6191837"/>
              <a:gd name="connsiteY1" fmla="*/ 0 h 4388401"/>
              <a:gd name="connsiteX2" fmla="*/ 6045905 w 6191837"/>
              <a:gd name="connsiteY2" fmla="*/ 96519 h 4388401"/>
              <a:gd name="connsiteX3" fmla="*/ 6064223 w 6191837"/>
              <a:gd name="connsiteY3" fmla="*/ 2391343 h 4388401"/>
              <a:gd name="connsiteX4" fmla="*/ 5561597 w 6191837"/>
              <a:gd name="connsiteY4" fmla="*/ 3792488 h 4388401"/>
              <a:gd name="connsiteX5" fmla="*/ 5080392 w 6191837"/>
              <a:gd name="connsiteY5" fmla="*/ 4388401 h 4388401"/>
              <a:gd name="connsiteX6" fmla="*/ 1460830 w 6191837"/>
              <a:gd name="connsiteY6" fmla="*/ 4360969 h 4388401"/>
              <a:gd name="connsiteX7" fmla="*/ 87 w 6191837"/>
              <a:gd name="connsiteY7" fmla="*/ 3974199 h 4388401"/>
              <a:gd name="connsiteX8" fmla="*/ 45561 w 6191837"/>
              <a:gd name="connsiteY8" fmla="*/ 106778 h 4388401"/>
              <a:gd name="connsiteX0" fmla="*/ 45561 w 6132520"/>
              <a:gd name="connsiteY0" fmla="*/ 106778 h 4388401"/>
              <a:gd name="connsiteX1" fmla="*/ 4141304 w 6132520"/>
              <a:gd name="connsiteY1" fmla="*/ 0 h 4388401"/>
              <a:gd name="connsiteX2" fmla="*/ 6045905 w 6132520"/>
              <a:gd name="connsiteY2" fmla="*/ 96519 h 4388401"/>
              <a:gd name="connsiteX3" fmla="*/ 5713554 w 6132520"/>
              <a:gd name="connsiteY3" fmla="*/ 1301027 h 4388401"/>
              <a:gd name="connsiteX4" fmla="*/ 5561597 w 6132520"/>
              <a:gd name="connsiteY4" fmla="*/ 3792488 h 4388401"/>
              <a:gd name="connsiteX5" fmla="*/ 5080392 w 6132520"/>
              <a:gd name="connsiteY5" fmla="*/ 4388401 h 4388401"/>
              <a:gd name="connsiteX6" fmla="*/ 1460830 w 6132520"/>
              <a:gd name="connsiteY6" fmla="*/ 4360969 h 4388401"/>
              <a:gd name="connsiteX7" fmla="*/ 87 w 6132520"/>
              <a:gd name="connsiteY7" fmla="*/ 3974199 h 4388401"/>
              <a:gd name="connsiteX8" fmla="*/ 45561 w 6132520"/>
              <a:gd name="connsiteY8" fmla="*/ 106778 h 4388401"/>
              <a:gd name="connsiteX0" fmla="*/ 45561 w 6080401"/>
              <a:gd name="connsiteY0" fmla="*/ 106778 h 4388401"/>
              <a:gd name="connsiteX1" fmla="*/ 4141304 w 6080401"/>
              <a:gd name="connsiteY1" fmla="*/ 0 h 4388401"/>
              <a:gd name="connsiteX2" fmla="*/ 5987461 w 6080401"/>
              <a:gd name="connsiteY2" fmla="*/ 278245 h 4388401"/>
              <a:gd name="connsiteX3" fmla="*/ 5713554 w 6080401"/>
              <a:gd name="connsiteY3" fmla="*/ 1301027 h 4388401"/>
              <a:gd name="connsiteX4" fmla="*/ 5561597 w 6080401"/>
              <a:gd name="connsiteY4" fmla="*/ 3792488 h 4388401"/>
              <a:gd name="connsiteX5" fmla="*/ 5080392 w 6080401"/>
              <a:gd name="connsiteY5" fmla="*/ 4388401 h 4388401"/>
              <a:gd name="connsiteX6" fmla="*/ 1460830 w 6080401"/>
              <a:gd name="connsiteY6" fmla="*/ 4360969 h 4388401"/>
              <a:gd name="connsiteX7" fmla="*/ 87 w 6080401"/>
              <a:gd name="connsiteY7" fmla="*/ 3974199 h 4388401"/>
              <a:gd name="connsiteX8" fmla="*/ 45561 w 6080401"/>
              <a:gd name="connsiteY8" fmla="*/ 106778 h 4388401"/>
              <a:gd name="connsiteX0" fmla="*/ 45561 w 5987461"/>
              <a:gd name="connsiteY0" fmla="*/ 106778 h 4388401"/>
              <a:gd name="connsiteX1" fmla="*/ 4141304 w 5987461"/>
              <a:gd name="connsiteY1" fmla="*/ 0 h 4388401"/>
              <a:gd name="connsiteX2" fmla="*/ 5987461 w 5987461"/>
              <a:gd name="connsiteY2" fmla="*/ 278245 h 4388401"/>
              <a:gd name="connsiteX3" fmla="*/ 5713554 w 5987461"/>
              <a:gd name="connsiteY3" fmla="*/ 1301027 h 4388401"/>
              <a:gd name="connsiteX4" fmla="*/ 5561597 w 5987461"/>
              <a:gd name="connsiteY4" fmla="*/ 3792488 h 4388401"/>
              <a:gd name="connsiteX5" fmla="*/ 5080392 w 5987461"/>
              <a:gd name="connsiteY5" fmla="*/ 4388401 h 4388401"/>
              <a:gd name="connsiteX6" fmla="*/ 1460830 w 5987461"/>
              <a:gd name="connsiteY6" fmla="*/ 4360969 h 4388401"/>
              <a:gd name="connsiteX7" fmla="*/ 87 w 5987461"/>
              <a:gd name="connsiteY7" fmla="*/ 3974199 h 4388401"/>
              <a:gd name="connsiteX8" fmla="*/ 45561 w 5987461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713554 w 6040846"/>
              <a:gd name="connsiteY3" fmla="*/ 1301027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994090 w 6040846"/>
              <a:gd name="connsiteY3" fmla="*/ 1937048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6017468 w 6040846"/>
              <a:gd name="connsiteY3" fmla="*/ 210712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0846" h="4388401">
                <a:moveTo>
                  <a:pt x="45561" y="106778"/>
                </a:moveTo>
                <a:lnTo>
                  <a:pt x="4141304" y="0"/>
                </a:lnTo>
                <a:lnTo>
                  <a:pt x="5987461" y="278245"/>
                </a:lnTo>
                <a:cubicBezTo>
                  <a:pt x="5658529" y="3685191"/>
                  <a:pt x="6023702" y="-167259"/>
                  <a:pt x="6017468" y="210712"/>
                </a:cubicBezTo>
                <a:lnTo>
                  <a:pt x="6040846" y="3974210"/>
                </a:lnTo>
                <a:cubicBezTo>
                  <a:pt x="6040846" y="4288173"/>
                  <a:pt x="5394355" y="4388401"/>
                  <a:pt x="5080392" y="4388401"/>
                </a:cubicBezTo>
                <a:lnTo>
                  <a:pt x="1460830" y="4360969"/>
                </a:lnTo>
                <a:cubicBezTo>
                  <a:pt x="1146867" y="4360969"/>
                  <a:pt x="87" y="4288162"/>
                  <a:pt x="87" y="3974199"/>
                </a:cubicBezTo>
                <a:cubicBezTo>
                  <a:pt x="-1196" y="-258725"/>
                  <a:pt x="11775" y="4048847"/>
                  <a:pt x="45561" y="106778"/>
                </a:cubicBezTo>
                <a:close/>
              </a:path>
            </a:pathLst>
          </a:cu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151AB2D-DF7D-ECDB-D2C4-34179315096F}"/>
              </a:ext>
            </a:extLst>
          </p:cNvPr>
          <p:cNvSpPr txBox="1"/>
          <p:nvPr/>
        </p:nvSpPr>
        <p:spPr>
          <a:xfrm>
            <a:off x="6850807" y="3727040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4. Arten von Transsexualität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EB7CFE-ED6A-C943-9A86-C5044C63E0A1}"/>
              </a:ext>
            </a:extLst>
          </p:cNvPr>
          <p:cNvSpPr txBox="1"/>
          <p:nvPr/>
        </p:nvSpPr>
        <p:spPr>
          <a:xfrm>
            <a:off x="6850807" y="4329876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5. Der Übergang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2B5644D-3379-87C9-99C6-8A6A8C667921}"/>
              </a:ext>
            </a:extLst>
          </p:cNvPr>
          <p:cNvSpPr txBox="1"/>
          <p:nvPr/>
        </p:nvSpPr>
        <p:spPr>
          <a:xfrm>
            <a:off x="6850807" y="4873815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6. Kritik und Herausforderungen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81A4A4E-CC06-FF5F-B335-4A7F4F066D36}"/>
              </a:ext>
            </a:extLst>
          </p:cNvPr>
          <p:cNvSpPr txBox="1"/>
          <p:nvPr/>
        </p:nvSpPr>
        <p:spPr>
          <a:xfrm>
            <a:off x="6850807" y="5420382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7. Fazit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1534874-82AA-20DF-50FE-08040C43B649}"/>
              </a:ext>
            </a:extLst>
          </p:cNvPr>
          <p:cNvSpPr txBox="1"/>
          <p:nvPr/>
        </p:nvSpPr>
        <p:spPr>
          <a:xfrm>
            <a:off x="6850807" y="3197384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3. Biologische Ursachen</a:t>
            </a:r>
          </a:p>
        </p:txBody>
      </p:sp>
    </p:spTree>
    <p:extLst>
      <p:ext uri="{BB962C8B-B14F-4D97-AF65-F5344CB8AC3E}">
        <p14:creationId xmlns:p14="http://schemas.microsoft.com/office/powerpoint/2010/main" val="219473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 title="Flackerndes rosa und gelbes Ombre">
            <a:hlinkClick r:id="" action="ppaction://media"/>
            <a:extLst>
              <a:ext uri="{FF2B5EF4-FFF2-40B4-BE49-F238E27FC236}">
                <a16:creationId xmlns:a16="http://schemas.microsoft.com/office/drawing/2014/main" id="{A40C3706-B0D6-AAD5-78CC-2669BB2B4D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Abgerundetes Rechteck 30">
            <a:extLst>
              <a:ext uri="{FF2B5EF4-FFF2-40B4-BE49-F238E27FC236}">
                <a16:creationId xmlns:a16="http://schemas.microsoft.com/office/drawing/2014/main" id="{065992EA-27C9-03C5-2EB6-57BA384197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805531"/>
            <a:ext cx="321000" cy="304801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BEED32-7A58-B8D8-5E59-7CB14AC549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3" y="475588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43" name="Abgerundetes Rechteck 6">
            <a:extLst>
              <a:ext uri="{FF2B5EF4-FFF2-40B4-BE49-F238E27FC236}">
                <a16:creationId xmlns:a16="http://schemas.microsoft.com/office/drawing/2014/main" id="{05193224-B03D-ECA7-7ED4-7CC8E09AFDAB}"/>
              </a:ext>
            </a:extLst>
          </p:cNvPr>
          <p:cNvSpPr/>
          <p:nvPr/>
        </p:nvSpPr>
        <p:spPr>
          <a:xfrm>
            <a:off x="57731" y="80459"/>
            <a:ext cx="913296" cy="1236134"/>
          </a:xfrm>
          <a:prstGeom prst="roundRect">
            <a:avLst/>
          </a:prstGeom>
          <a:solidFill>
            <a:srgbClr val="FAB8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1C1176E-2221-B054-091F-D525C5480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" y="213012"/>
            <a:ext cx="971027" cy="971027"/>
          </a:xfrm>
          <a:prstGeom prst="rect">
            <a:avLst/>
          </a:prstGeom>
        </p:spPr>
      </p:pic>
      <p:sp>
        <p:nvSpPr>
          <p:cNvPr id="23" name="Abgerundetes Rechteck 31">
            <a:extLst>
              <a:ext uri="{FF2B5EF4-FFF2-40B4-BE49-F238E27FC236}">
                <a16:creationId xmlns:a16="http://schemas.microsoft.com/office/drawing/2014/main" id="{9587CD34-4F4D-C274-5925-2FAEB7F61C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5213568"/>
            <a:ext cx="321000" cy="30480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Abgerundetes Rechteck 28">
            <a:extLst>
              <a:ext uri="{FF2B5EF4-FFF2-40B4-BE49-F238E27FC236}">
                <a16:creationId xmlns:a16="http://schemas.microsoft.com/office/drawing/2014/main" id="{3BCE5705-C4D0-508A-35C7-28C5AB07EB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6" y="3988126"/>
            <a:ext cx="320999" cy="30480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EECF435-127C-AA53-136F-9989074ED8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3930710"/>
            <a:ext cx="32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B9F7DDF-4510-7690-BF04-7942AC9FDF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150985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4</a:t>
            </a:r>
          </a:p>
        </p:txBody>
      </p:sp>
      <p:sp>
        <p:nvSpPr>
          <p:cNvPr id="19" name="Abgerundetes Rechteck 31">
            <a:extLst>
              <a:ext uri="{FF2B5EF4-FFF2-40B4-BE49-F238E27FC236}">
                <a16:creationId xmlns:a16="http://schemas.microsoft.com/office/drawing/2014/main" id="{B9C5FC67-DC09-3CB6-B0FC-2F78F6862376}"/>
              </a:ext>
            </a:extLst>
          </p:cNvPr>
          <p:cNvSpPr/>
          <p:nvPr/>
        </p:nvSpPr>
        <p:spPr>
          <a:xfrm>
            <a:off x="1638731" y="255768"/>
            <a:ext cx="5236201" cy="70096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E423B17-AE1D-7EA8-DE3B-38AE9E0CAA5D}"/>
              </a:ext>
            </a:extLst>
          </p:cNvPr>
          <p:cNvSpPr txBox="1"/>
          <p:nvPr/>
        </p:nvSpPr>
        <p:spPr>
          <a:xfrm>
            <a:off x="1638731" y="367723"/>
            <a:ext cx="52362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latin typeface="Bahnschrift" panose="020B0502040204020203" pitchFamily="34" charset="0"/>
              </a:rPr>
              <a:t>7. Fazit</a:t>
            </a:r>
          </a:p>
        </p:txBody>
      </p:sp>
      <p:sp>
        <p:nvSpPr>
          <p:cNvPr id="24" name="Abgerundetes Rechteck 32">
            <a:extLst>
              <a:ext uri="{FF2B5EF4-FFF2-40B4-BE49-F238E27FC236}">
                <a16:creationId xmlns:a16="http://schemas.microsoft.com/office/drawing/2014/main" id="{25FE7F66-44BF-2914-B320-747CBD8248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5621604"/>
            <a:ext cx="320999" cy="310275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Abgerundetes Rechteck 34">
            <a:extLst>
              <a:ext uri="{FF2B5EF4-FFF2-40B4-BE49-F238E27FC236}">
                <a16:creationId xmlns:a16="http://schemas.microsoft.com/office/drawing/2014/main" id="{68D36CB7-9663-FFD1-5D91-0B421C869C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445811"/>
            <a:ext cx="321000" cy="310277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31">
            <a:extLst>
              <a:ext uri="{FF2B5EF4-FFF2-40B4-BE49-F238E27FC236}">
                <a16:creationId xmlns:a16="http://schemas.microsoft.com/office/drawing/2014/main" id="{7E3E7CF3-0936-8B69-C12D-460C23DCD4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396162"/>
            <a:ext cx="320999" cy="304806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61983DC-20DE-AC94-837F-024DE78365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4" y="4328762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27" name="Abgerundetes Rechteck 31">
            <a:extLst>
              <a:ext uri="{FF2B5EF4-FFF2-40B4-BE49-F238E27FC236}">
                <a16:creationId xmlns:a16="http://schemas.microsoft.com/office/drawing/2014/main" id="{235FEF36-FF34-49AE-BCD7-BC8C60F0E4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032300"/>
            <a:ext cx="321000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1A6050C-7E31-9781-93E9-448F790145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550276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6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CE41FB6-2396-8F1E-517D-118A81C162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5969408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52E5EEA-A8C5-C203-56A0-036810729F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6405354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8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B69409C6-B954-CFE6-2CDE-060B79BFDD83}"/>
              </a:ext>
            </a:extLst>
          </p:cNvPr>
          <p:cNvSpPr/>
          <p:nvPr/>
        </p:nvSpPr>
        <p:spPr>
          <a:xfrm>
            <a:off x="785006" y="2622430"/>
            <a:ext cx="5382882" cy="2769080"/>
          </a:xfrm>
          <a:prstGeom prst="roundRect">
            <a:avLst/>
          </a:prstGeom>
          <a:solidFill>
            <a:srgbClr val="FAB8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C9218CB-633A-3511-F3AB-837C2C0F463E}"/>
              </a:ext>
            </a:extLst>
          </p:cNvPr>
          <p:cNvSpPr txBox="1"/>
          <p:nvPr/>
        </p:nvSpPr>
        <p:spPr>
          <a:xfrm>
            <a:off x="1300490" y="3192049"/>
            <a:ext cx="4017475" cy="1477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Teil Menschlicher Vielfalt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Akzeptanz ?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Schlussfolgerung</a:t>
            </a:r>
          </a:p>
        </p:txBody>
      </p:sp>
      <p:pic>
        <p:nvPicPr>
          <p:cNvPr id="7" name="Grafik 6" descr="Dokument Silhouette">
            <a:extLst>
              <a:ext uri="{FF2B5EF4-FFF2-40B4-BE49-F238E27FC236}">
                <a16:creationId xmlns:a16="http://schemas.microsoft.com/office/drawing/2014/main" id="{46BA910D-5996-EEF5-BBCD-EFDB16FA5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4932" y="1400558"/>
            <a:ext cx="914400" cy="914400"/>
          </a:xfrm>
          <a:prstGeom prst="rect">
            <a:avLst/>
          </a:prstGeom>
        </p:spPr>
      </p:pic>
      <p:pic>
        <p:nvPicPr>
          <p:cNvPr id="9" name="Grafik 8" descr="Blog Silhouette">
            <a:extLst>
              <a:ext uri="{FF2B5EF4-FFF2-40B4-BE49-F238E27FC236}">
                <a16:creationId xmlns:a16="http://schemas.microsoft.com/office/drawing/2014/main" id="{26EE223C-C6C2-337D-A494-D7AA9591DD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388134">
            <a:off x="3931314" y="2861951"/>
            <a:ext cx="914400" cy="914400"/>
          </a:xfrm>
          <a:prstGeom prst="rect">
            <a:avLst/>
          </a:prstGeom>
        </p:spPr>
      </p:pic>
      <p:pic>
        <p:nvPicPr>
          <p:cNvPr id="11" name="Grafik 10" descr="Bücher Silhouette">
            <a:extLst>
              <a:ext uri="{FF2B5EF4-FFF2-40B4-BE49-F238E27FC236}">
                <a16:creationId xmlns:a16="http://schemas.microsoft.com/office/drawing/2014/main" id="{6FCFFE58-70B6-B722-C60B-2D7A94DEAF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811664">
            <a:off x="420597" y="5022247"/>
            <a:ext cx="914400" cy="914400"/>
          </a:xfrm>
          <a:prstGeom prst="rect">
            <a:avLst/>
          </a:prstGeom>
        </p:spPr>
      </p:pic>
      <p:pic>
        <p:nvPicPr>
          <p:cNvPr id="13" name="Grafik 12" descr="Brainstorming Silhouette">
            <a:extLst>
              <a:ext uri="{FF2B5EF4-FFF2-40B4-BE49-F238E27FC236}">
                <a16:creationId xmlns:a16="http://schemas.microsoft.com/office/drawing/2014/main" id="{49875519-B372-4635-35D7-42CD88111D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46400">
            <a:off x="4256831" y="5603739"/>
            <a:ext cx="914400" cy="914400"/>
          </a:xfrm>
          <a:prstGeom prst="rect">
            <a:avLst/>
          </a:prstGeom>
        </p:spPr>
      </p:pic>
      <p:pic>
        <p:nvPicPr>
          <p:cNvPr id="15" name="Grafik 14" descr="Klassenzimmer Silhouette">
            <a:extLst>
              <a:ext uri="{FF2B5EF4-FFF2-40B4-BE49-F238E27FC236}">
                <a16:creationId xmlns:a16="http://schemas.microsoft.com/office/drawing/2014/main" id="{6ED5B920-0EBF-163A-D6FE-F555F74205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26855">
            <a:off x="8809483" y="1109921"/>
            <a:ext cx="914400" cy="914400"/>
          </a:xfrm>
          <a:prstGeom prst="rect">
            <a:avLst/>
          </a:prstGeom>
        </p:spPr>
      </p:pic>
      <p:pic>
        <p:nvPicPr>
          <p:cNvPr id="17" name="Grafik 16" descr="Klemmbrett abgehakt Silhouette">
            <a:extLst>
              <a:ext uri="{FF2B5EF4-FFF2-40B4-BE49-F238E27FC236}">
                <a16:creationId xmlns:a16="http://schemas.microsoft.com/office/drawing/2014/main" id="{B59C33F1-7CD2-635E-3527-EE166ED462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622304">
            <a:off x="6734355" y="5035986"/>
            <a:ext cx="914400" cy="914400"/>
          </a:xfrm>
          <a:prstGeom prst="rect">
            <a:avLst/>
          </a:prstGeom>
        </p:spPr>
      </p:pic>
      <p:pic>
        <p:nvPicPr>
          <p:cNvPr id="31" name="Grafik 30" descr="DNA Silhouette">
            <a:extLst>
              <a:ext uri="{FF2B5EF4-FFF2-40B4-BE49-F238E27FC236}">
                <a16:creationId xmlns:a16="http://schemas.microsoft.com/office/drawing/2014/main" id="{A659F1AC-4549-203F-0A6A-FCEE39809A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87971">
            <a:off x="504023" y="2168631"/>
            <a:ext cx="914400" cy="914400"/>
          </a:xfrm>
          <a:prstGeom prst="rect">
            <a:avLst/>
          </a:prstGeom>
        </p:spPr>
      </p:pic>
      <p:pic>
        <p:nvPicPr>
          <p:cNvPr id="33" name="Grafik 32" descr="Gruppe Silhouette">
            <a:extLst>
              <a:ext uri="{FF2B5EF4-FFF2-40B4-BE49-F238E27FC236}">
                <a16:creationId xmlns:a16="http://schemas.microsoft.com/office/drawing/2014/main" id="{82C4519B-A552-1659-8E89-99473B60D4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1165204">
            <a:off x="10390029" y="432138"/>
            <a:ext cx="914400" cy="914400"/>
          </a:xfrm>
          <a:prstGeom prst="rect">
            <a:avLst/>
          </a:prstGeom>
        </p:spPr>
      </p:pic>
      <p:pic>
        <p:nvPicPr>
          <p:cNvPr id="36" name="Grafik 35" descr="Bilder Silhouette">
            <a:extLst>
              <a:ext uri="{FF2B5EF4-FFF2-40B4-BE49-F238E27FC236}">
                <a16:creationId xmlns:a16="http://schemas.microsoft.com/office/drawing/2014/main" id="{0A408787-795A-653E-C1B5-9C41463AB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402792" y="2622429"/>
            <a:ext cx="1290043" cy="1290043"/>
          </a:xfrm>
          <a:prstGeom prst="rect">
            <a:avLst/>
          </a:prstGeom>
        </p:spPr>
      </p:pic>
      <p:pic>
        <p:nvPicPr>
          <p:cNvPr id="42" name="Grafik 41" descr="Präsentation mit Medien Silhouette">
            <a:extLst>
              <a:ext uri="{FF2B5EF4-FFF2-40B4-BE49-F238E27FC236}">
                <a16:creationId xmlns:a16="http://schemas.microsoft.com/office/drawing/2014/main" id="{57EF89C4-265C-0427-4280-EB549803806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590613" y="5565481"/>
            <a:ext cx="914400" cy="914400"/>
          </a:xfrm>
          <a:prstGeom prst="rect">
            <a:avLst/>
          </a:prstGeom>
        </p:spPr>
      </p:pic>
      <p:pic>
        <p:nvPicPr>
          <p:cNvPr id="45" name="Grafik 44" descr="Zeichensprache Silhouette">
            <a:extLst>
              <a:ext uri="{FF2B5EF4-FFF2-40B4-BE49-F238E27FC236}">
                <a16:creationId xmlns:a16="http://schemas.microsoft.com/office/drawing/2014/main" id="{B8CCCEA5-E69C-7191-5B05-1050B4B2577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21189234">
            <a:off x="5987255" y="3026799"/>
            <a:ext cx="914400" cy="914400"/>
          </a:xfrm>
          <a:prstGeom prst="rect">
            <a:avLst/>
          </a:prstGeom>
        </p:spPr>
      </p:pic>
      <p:pic>
        <p:nvPicPr>
          <p:cNvPr id="47" name="Grafik 46" descr="Sanduhr 90% Silhouette">
            <a:extLst>
              <a:ext uri="{FF2B5EF4-FFF2-40B4-BE49-F238E27FC236}">
                <a16:creationId xmlns:a16="http://schemas.microsoft.com/office/drawing/2014/main" id="{D3F98468-B1F5-ACEE-7F9F-4A84AE917EC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830647" y="36833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38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4" grpId="0"/>
      <p:bldP spid="28" grpId="0"/>
      <p:bldP spid="37" grpId="0"/>
      <p:bldP spid="30" grpId="0"/>
      <p:bldP spid="38" grpId="0"/>
      <p:bldP spid="39" grpId="0"/>
      <p:bldP spid="40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on DeSantis' Florida regime tells schools to ignore Biden protections for  trans ki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200000"/>
                    </a14:imgEffect>
                    <a14:imgEffect>
                      <a14:brightnessContrast bright="-1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5" y="0"/>
            <a:ext cx="12257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bgerundetes Rechteck 28"/>
          <p:cNvSpPr/>
          <p:nvPr/>
        </p:nvSpPr>
        <p:spPr>
          <a:xfrm>
            <a:off x="6634065" y="2628216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Abgerundetes Rechteck 6">
            <a:extLst>
              <a:ext uri="{FF2B5EF4-FFF2-40B4-BE49-F238E27FC236}">
                <a16:creationId xmlns:a16="http://schemas.microsoft.com/office/drawing/2014/main" id="{21A8201D-11DF-48D3-9271-18CE83541E01}"/>
              </a:ext>
            </a:extLst>
          </p:cNvPr>
          <p:cNvSpPr/>
          <p:nvPr/>
        </p:nvSpPr>
        <p:spPr>
          <a:xfrm>
            <a:off x="7114032" y="858063"/>
            <a:ext cx="3363467" cy="71612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6">
            <a:extLst>
              <a:ext uri="{FF2B5EF4-FFF2-40B4-BE49-F238E27FC236}">
                <a16:creationId xmlns:a16="http://schemas.microsoft.com/office/drawing/2014/main" id="{1E295AB5-F486-4441-9A5C-A61C8F166BD9}"/>
              </a:ext>
            </a:extLst>
          </p:cNvPr>
          <p:cNvSpPr/>
          <p:nvPr/>
        </p:nvSpPr>
        <p:spPr>
          <a:xfrm>
            <a:off x="298635" y="858064"/>
            <a:ext cx="4500508" cy="5455697"/>
          </a:xfrm>
          <a:prstGeom prst="round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31">
            <a:extLst>
              <a:ext uri="{FF2B5EF4-FFF2-40B4-BE49-F238E27FC236}">
                <a16:creationId xmlns:a16="http://schemas.microsoft.com/office/drawing/2014/main" id="{3D04A950-5D96-414E-8BFE-766543AC73BF}"/>
              </a:ext>
            </a:extLst>
          </p:cNvPr>
          <p:cNvSpPr/>
          <p:nvPr/>
        </p:nvSpPr>
        <p:spPr>
          <a:xfrm>
            <a:off x="6634065" y="2078691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1261872"/>
            <a:ext cx="4731431" cy="473143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14032" y="769342"/>
            <a:ext cx="3291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Gliederung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6622207" y="3716094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>
            <a:off x="6622207" y="4307402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>
            <a:off x="6622207" y="4851341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/>
        </p:nvSpPr>
        <p:spPr>
          <a:xfrm>
            <a:off x="6610349" y="5939219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6850807" y="2646692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2. Häufigkeit von Transsexualität</a:t>
            </a:r>
          </a:p>
        </p:txBody>
      </p:sp>
      <p:pic>
        <p:nvPicPr>
          <p:cNvPr id="2052" name="Picture 4" descr="▷ Finanzkontrakte: Definition, Erklärung &amp; Beispie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21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269">
            <a:off x="3473225" y="2537319"/>
            <a:ext cx="211455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31">
            <a:extLst>
              <a:ext uri="{FF2B5EF4-FFF2-40B4-BE49-F238E27FC236}">
                <a16:creationId xmlns:a16="http://schemas.microsoft.com/office/drawing/2014/main" id="{C4783FC7-787B-4125-B4D4-2002F2A308FB}"/>
              </a:ext>
            </a:extLst>
          </p:cNvPr>
          <p:cNvSpPr/>
          <p:nvPr/>
        </p:nvSpPr>
        <p:spPr>
          <a:xfrm>
            <a:off x="6634065" y="3177628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827091" y="2106751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1. Definition von Transsexualität</a:t>
            </a:r>
          </a:p>
        </p:txBody>
      </p:sp>
      <p:sp>
        <p:nvSpPr>
          <p:cNvPr id="11" name="Abgerundetes Rechteck 31">
            <a:extLst>
              <a:ext uri="{FF2B5EF4-FFF2-40B4-BE49-F238E27FC236}">
                <a16:creationId xmlns:a16="http://schemas.microsoft.com/office/drawing/2014/main" id="{5FB1C25D-4639-41EC-8AFF-61BFCA8FCEE4}"/>
              </a:ext>
            </a:extLst>
          </p:cNvPr>
          <p:cNvSpPr/>
          <p:nvPr/>
        </p:nvSpPr>
        <p:spPr>
          <a:xfrm>
            <a:off x="6622207" y="5395280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9">
            <a:extLst>
              <a:ext uri="{FF2B5EF4-FFF2-40B4-BE49-F238E27FC236}">
                <a16:creationId xmlns:a16="http://schemas.microsoft.com/office/drawing/2014/main" id="{2FC081A9-DBF7-46B1-B899-348B64324F49}"/>
              </a:ext>
            </a:extLst>
          </p:cNvPr>
          <p:cNvSpPr/>
          <p:nvPr/>
        </p:nvSpPr>
        <p:spPr>
          <a:xfrm>
            <a:off x="6636333" y="3717087"/>
            <a:ext cx="4375555" cy="408929"/>
          </a:xfrm>
          <a:custGeom>
            <a:avLst/>
            <a:gdLst>
              <a:gd name="connsiteX0" fmla="*/ 0 w 4544568"/>
              <a:gd name="connsiteY0" fmla="*/ 568481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0 w 4544568"/>
              <a:gd name="connsiteY8" fmla="*/ 568481 h 3355848"/>
              <a:gd name="connsiteX0" fmla="*/ 1673352 w 4544568"/>
              <a:gd name="connsiteY0" fmla="*/ 1290857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673352 w 4544568"/>
              <a:gd name="connsiteY0" fmla="*/ 1290857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88555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7785 h 3360480"/>
              <a:gd name="connsiteX1" fmla="*/ 3019073 w 4544568"/>
              <a:gd name="connsiteY1" fmla="*/ 544128 h 3360480"/>
              <a:gd name="connsiteX2" fmla="*/ 3988555 w 4544568"/>
              <a:gd name="connsiteY2" fmla="*/ 4632 h 3360480"/>
              <a:gd name="connsiteX3" fmla="*/ 4544568 w 4544568"/>
              <a:gd name="connsiteY3" fmla="*/ 573113 h 3360480"/>
              <a:gd name="connsiteX4" fmla="*/ 4544568 w 4544568"/>
              <a:gd name="connsiteY4" fmla="*/ 2791999 h 3360480"/>
              <a:gd name="connsiteX5" fmla="*/ 3976087 w 4544568"/>
              <a:gd name="connsiteY5" fmla="*/ 3360480 h 3360480"/>
              <a:gd name="connsiteX6" fmla="*/ 568481 w 4544568"/>
              <a:gd name="connsiteY6" fmla="*/ 3360480 h 3360480"/>
              <a:gd name="connsiteX7" fmla="*/ 0 w 4544568"/>
              <a:gd name="connsiteY7" fmla="*/ 2791999 h 3360480"/>
              <a:gd name="connsiteX8" fmla="*/ 1810512 w 4544568"/>
              <a:gd name="connsiteY8" fmla="*/ 1377785 h 3360480"/>
              <a:gd name="connsiteX0" fmla="*/ 1810512 w 4544682"/>
              <a:gd name="connsiteY0" fmla="*/ 1378790 h 3361485"/>
              <a:gd name="connsiteX1" fmla="*/ 3019073 w 4544682"/>
              <a:gd name="connsiteY1" fmla="*/ 545133 h 3361485"/>
              <a:gd name="connsiteX2" fmla="*/ 3988555 w 4544682"/>
              <a:gd name="connsiteY2" fmla="*/ 5637 h 3361485"/>
              <a:gd name="connsiteX3" fmla="*/ 4544568 w 4544682"/>
              <a:gd name="connsiteY3" fmla="*/ 574118 h 3361485"/>
              <a:gd name="connsiteX4" fmla="*/ 4544568 w 4544682"/>
              <a:gd name="connsiteY4" fmla="*/ 2793004 h 3361485"/>
              <a:gd name="connsiteX5" fmla="*/ 3976087 w 4544682"/>
              <a:gd name="connsiteY5" fmla="*/ 3361485 h 3361485"/>
              <a:gd name="connsiteX6" fmla="*/ 568481 w 4544682"/>
              <a:gd name="connsiteY6" fmla="*/ 3361485 h 3361485"/>
              <a:gd name="connsiteX7" fmla="*/ 0 w 4544682"/>
              <a:gd name="connsiteY7" fmla="*/ 2793004 h 3361485"/>
              <a:gd name="connsiteX8" fmla="*/ 1810512 w 4544682"/>
              <a:gd name="connsiteY8" fmla="*/ 1378790 h 3361485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56848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44380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2827454 w 5561624"/>
              <a:gd name="connsiteY0" fmla="*/ 1378790 h 3388917"/>
              <a:gd name="connsiteX1" fmla="*/ 4036015 w 5561624"/>
              <a:gd name="connsiteY1" fmla="*/ 545133 h 3388917"/>
              <a:gd name="connsiteX2" fmla="*/ 5005497 w 5561624"/>
              <a:gd name="connsiteY2" fmla="*/ 5637 h 3388917"/>
              <a:gd name="connsiteX3" fmla="*/ 5561510 w 5561624"/>
              <a:gd name="connsiteY3" fmla="*/ 574118 h 3388917"/>
              <a:gd name="connsiteX4" fmla="*/ 5561510 w 5561624"/>
              <a:gd name="connsiteY4" fmla="*/ 2793004 h 3388917"/>
              <a:gd name="connsiteX5" fmla="*/ 5080305 w 5561624"/>
              <a:gd name="connsiteY5" fmla="*/ 3388917 h 3388917"/>
              <a:gd name="connsiteX6" fmla="*/ 1460743 w 5561624"/>
              <a:gd name="connsiteY6" fmla="*/ 3361485 h 3388917"/>
              <a:gd name="connsiteX7" fmla="*/ 0 w 5561624"/>
              <a:gd name="connsiteY7" fmla="*/ 2974715 h 3388917"/>
              <a:gd name="connsiteX8" fmla="*/ 2827454 w 5561624"/>
              <a:gd name="connsiteY8" fmla="*/ 1378790 h 3388917"/>
              <a:gd name="connsiteX0" fmla="*/ 2827455 w 5561625"/>
              <a:gd name="connsiteY0" fmla="*/ 1378790 h 3388917"/>
              <a:gd name="connsiteX1" fmla="*/ 4036016 w 5561625"/>
              <a:gd name="connsiteY1" fmla="*/ 545133 h 3388917"/>
              <a:gd name="connsiteX2" fmla="*/ 5005498 w 5561625"/>
              <a:gd name="connsiteY2" fmla="*/ 5637 h 3388917"/>
              <a:gd name="connsiteX3" fmla="*/ 5561511 w 5561625"/>
              <a:gd name="connsiteY3" fmla="*/ 574118 h 3388917"/>
              <a:gd name="connsiteX4" fmla="*/ 5561511 w 5561625"/>
              <a:gd name="connsiteY4" fmla="*/ 2793004 h 3388917"/>
              <a:gd name="connsiteX5" fmla="*/ 5080306 w 5561625"/>
              <a:gd name="connsiteY5" fmla="*/ 3388917 h 3388917"/>
              <a:gd name="connsiteX6" fmla="*/ 1460744 w 5561625"/>
              <a:gd name="connsiteY6" fmla="*/ 3361485 h 3388917"/>
              <a:gd name="connsiteX7" fmla="*/ 1 w 5561625"/>
              <a:gd name="connsiteY7" fmla="*/ 2974715 h 3388917"/>
              <a:gd name="connsiteX8" fmla="*/ 2827455 w 5561625"/>
              <a:gd name="connsiteY8" fmla="*/ 1378790 h 3388917"/>
              <a:gd name="connsiteX0" fmla="*/ 816925 w 6333075"/>
              <a:gd name="connsiteY0" fmla="*/ 0 h 4281623"/>
              <a:gd name="connsiteX1" fmla="*/ 4807466 w 6333075"/>
              <a:gd name="connsiteY1" fmla="*/ 1437839 h 4281623"/>
              <a:gd name="connsiteX2" fmla="*/ 5776948 w 6333075"/>
              <a:gd name="connsiteY2" fmla="*/ 898343 h 4281623"/>
              <a:gd name="connsiteX3" fmla="*/ 6332961 w 6333075"/>
              <a:gd name="connsiteY3" fmla="*/ 1466824 h 4281623"/>
              <a:gd name="connsiteX4" fmla="*/ 6332961 w 6333075"/>
              <a:gd name="connsiteY4" fmla="*/ 3685710 h 4281623"/>
              <a:gd name="connsiteX5" fmla="*/ 5851756 w 6333075"/>
              <a:gd name="connsiteY5" fmla="*/ 4281623 h 4281623"/>
              <a:gd name="connsiteX6" fmla="*/ 2232194 w 6333075"/>
              <a:gd name="connsiteY6" fmla="*/ 4254191 h 4281623"/>
              <a:gd name="connsiteX7" fmla="*/ 771451 w 6333075"/>
              <a:gd name="connsiteY7" fmla="*/ 3867421 h 4281623"/>
              <a:gd name="connsiteX8" fmla="*/ 816925 w 6333075"/>
              <a:gd name="connsiteY8" fmla="*/ 0 h 4281623"/>
              <a:gd name="connsiteX0" fmla="*/ 45561 w 5561711"/>
              <a:gd name="connsiteY0" fmla="*/ 0 h 4281623"/>
              <a:gd name="connsiteX1" fmla="*/ 4036102 w 5561711"/>
              <a:gd name="connsiteY1" fmla="*/ 1437839 h 4281623"/>
              <a:gd name="connsiteX2" fmla="*/ 5005584 w 5561711"/>
              <a:gd name="connsiteY2" fmla="*/ 898343 h 4281623"/>
              <a:gd name="connsiteX3" fmla="*/ 5561597 w 5561711"/>
              <a:gd name="connsiteY3" fmla="*/ 1466824 h 4281623"/>
              <a:gd name="connsiteX4" fmla="*/ 5561597 w 5561711"/>
              <a:gd name="connsiteY4" fmla="*/ 3685710 h 4281623"/>
              <a:gd name="connsiteX5" fmla="*/ 5080392 w 5561711"/>
              <a:gd name="connsiteY5" fmla="*/ 4281623 h 4281623"/>
              <a:gd name="connsiteX6" fmla="*/ 1460830 w 5561711"/>
              <a:gd name="connsiteY6" fmla="*/ 4254191 h 4281623"/>
              <a:gd name="connsiteX7" fmla="*/ 87 w 5561711"/>
              <a:gd name="connsiteY7" fmla="*/ 3867421 h 4281623"/>
              <a:gd name="connsiteX8" fmla="*/ 45561 w 5561711"/>
              <a:gd name="connsiteY8" fmla="*/ 0 h 4281623"/>
              <a:gd name="connsiteX0" fmla="*/ 45561 w 5561711"/>
              <a:gd name="connsiteY0" fmla="*/ 106778 h 4388401"/>
              <a:gd name="connsiteX1" fmla="*/ 4141304 w 5561711"/>
              <a:gd name="connsiteY1" fmla="*/ 0 h 4388401"/>
              <a:gd name="connsiteX2" fmla="*/ 5005584 w 5561711"/>
              <a:gd name="connsiteY2" fmla="*/ 1005121 h 4388401"/>
              <a:gd name="connsiteX3" fmla="*/ 5561597 w 5561711"/>
              <a:gd name="connsiteY3" fmla="*/ 1573602 h 4388401"/>
              <a:gd name="connsiteX4" fmla="*/ 5561597 w 5561711"/>
              <a:gd name="connsiteY4" fmla="*/ 3792488 h 4388401"/>
              <a:gd name="connsiteX5" fmla="*/ 5080392 w 5561711"/>
              <a:gd name="connsiteY5" fmla="*/ 4388401 h 4388401"/>
              <a:gd name="connsiteX6" fmla="*/ 1460830 w 5561711"/>
              <a:gd name="connsiteY6" fmla="*/ 4360969 h 4388401"/>
              <a:gd name="connsiteX7" fmla="*/ 87 w 5561711"/>
              <a:gd name="connsiteY7" fmla="*/ 3974199 h 4388401"/>
              <a:gd name="connsiteX8" fmla="*/ 45561 w 5561711"/>
              <a:gd name="connsiteY8" fmla="*/ 106778 h 4388401"/>
              <a:gd name="connsiteX0" fmla="*/ 45561 w 6119482"/>
              <a:gd name="connsiteY0" fmla="*/ 106778 h 4388401"/>
              <a:gd name="connsiteX1" fmla="*/ 4141304 w 6119482"/>
              <a:gd name="connsiteY1" fmla="*/ 0 h 4388401"/>
              <a:gd name="connsiteX2" fmla="*/ 6045905 w 6119482"/>
              <a:gd name="connsiteY2" fmla="*/ 96519 h 4388401"/>
              <a:gd name="connsiteX3" fmla="*/ 5561597 w 6119482"/>
              <a:gd name="connsiteY3" fmla="*/ 1573602 h 4388401"/>
              <a:gd name="connsiteX4" fmla="*/ 5561597 w 6119482"/>
              <a:gd name="connsiteY4" fmla="*/ 3792488 h 4388401"/>
              <a:gd name="connsiteX5" fmla="*/ 5080392 w 6119482"/>
              <a:gd name="connsiteY5" fmla="*/ 4388401 h 4388401"/>
              <a:gd name="connsiteX6" fmla="*/ 1460830 w 6119482"/>
              <a:gd name="connsiteY6" fmla="*/ 4360969 h 4388401"/>
              <a:gd name="connsiteX7" fmla="*/ 87 w 6119482"/>
              <a:gd name="connsiteY7" fmla="*/ 3974199 h 4388401"/>
              <a:gd name="connsiteX8" fmla="*/ 45561 w 6119482"/>
              <a:gd name="connsiteY8" fmla="*/ 106778 h 4388401"/>
              <a:gd name="connsiteX0" fmla="*/ 45561 w 6191837"/>
              <a:gd name="connsiteY0" fmla="*/ 106778 h 4388401"/>
              <a:gd name="connsiteX1" fmla="*/ 4141304 w 6191837"/>
              <a:gd name="connsiteY1" fmla="*/ 0 h 4388401"/>
              <a:gd name="connsiteX2" fmla="*/ 6045905 w 6191837"/>
              <a:gd name="connsiteY2" fmla="*/ 96519 h 4388401"/>
              <a:gd name="connsiteX3" fmla="*/ 6064223 w 6191837"/>
              <a:gd name="connsiteY3" fmla="*/ 2391343 h 4388401"/>
              <a:gd name="connsiteX4" fmla="*/ 5561597 w 6191837"/>
              <a:gd name="connsiteY4" fmla="*/ 3792488 h 4388401"/>
              <a:gd name="connsiteX5" fmla="*/ 5080392 w 6191837"/>
              <a:gd name="connsiteY5" fmla="*/ 4388401 h 4388401"/>
              <a:gd name="connsiteX6" fmla="*/ 1460830 w 6191837"/>
              <a:gd name="connsiteY6" fmla="*/ 4360969 h 4388401"/>
              <a:gd name="connsiteX7" fmla="*/ 87 w 6191837"/>
              <a:gd name="connsiteY7" fmla="*/ 3974199 h 4388401"/>
              <a:gd name="connsiteX8" fmla="*/ 45561 w 6191837"/>
              <a:gd name="connsiteY8" fmla="*/ 106778 h 4388401"/>
              <a:gd name="connsiteX0" fmla="*/ 45561 w 6132520"/>
              <a:gd name="connsiteY0" fmla="*/ 106778 h 4388401"/>
              <a:gd name="connsiteX1" fmla="*/ 4141304 w 6132520"/>
              <a:gd name="connsiteY1" fmla="*/ 0 h 4388401"/>
              <a:gd name="connsiteX2" fmla="*/ 6045905 w 6132520"/>
              <a:gd name="connsiteY2" fmla="*/ 96519 h 4388401"/>
              <a:gd name="connsiteX3" fmla="*/ 5713554 w 6132520"/>
              <a:gd name="connsiteY3" fmla="*/ 1301027 h 4388401"/>
              <a:gd name="connsiteX4" fmla="*/ 5561597 w 6132520"/>
              <a:gd name="connsiteY4" fmla="*/ 3792488 h 4388401"/>
              <a:gd name="connsiteX5" fmla="*/ 5080392 w 6132520"/>
              <a:gd name="connsiteY5" fmla="*/ 4388401 h 4388401"/>
              <a:gd name="connsiteX6" fmla="*/ 1460830 w 6132520"/>
              <a:gd name="connsiteY6" fmla="*/ 4360969 h 4388401"/>
              <a:gd name="connsiteX7" fmla="*/ 87 w 6132520"/>
              <a:gd name="connsiteY7" fmla="*/ 3974199 h 4388401"/>
              <a:gd name="connsiteX8" fmla="*/ 45561 w 6132520"/>
              <a:gd name="connsiteY8" fmla="*/ 106778 h 4388401"/>
              <a:gd name="connsiteX0" fmla="*/ 45561 w 6080401"/>
              <a:gd name="connsiteY0" fmla="*/ 106778 h 4388401"/>
              <a:gd name="connsiteX1" fmla="*/ 4141304 w 6080401"/>
              <a:gd name="connsiteY1" fmla="*/ 0 h 4388401"/>
              <a:gd name="connsiteX2" fmla="*/ 5987461 w 6080401"/>
              <a:gd name="connsiteY2" fmla="*/ 278245 h 4388401"/>
              <a:gd name="connsiteX3" fmla="*/ 5713554 w 6080401"/>
              <a:gd name="connsiteY3" fmla="*/ 1301027 h 4388401"/>
              <a:gd name="connsiteX4" fmla="*/ 5561597 w 6080401"/>
              <a:gd name="connsiteY4" fmla="*/ 3792488 h 4388401"/>
              <a:gd name="connsiteX5" fmla="*/ 5080392 w 6080401"/>
              <a:gd name="connsiteY5" fmla="*/ 4388401 h 4388401"/>
              <a:gd name="connsiteX6" fmla="*/ 1460830 w 6080401"/>
              <a:gd name="connsiteY6" fmla="*/ 4360969 h 4388401"/>
              <a:gd name="connsiteX7" fmla="*/ 87 w 6080401"/>
              <a:gd name="connsiteY7" fmla="*/ 3974199 h 4388401"/>
              <a:gd name="connsiteX8" fmla="*/ 45561 w 6080401"/>
              <a:gd name="connsiteY8" fmla="*/ 106778 h 4388401"/>
              <a:gd name="connsiteX0" fmla="*/ 45561 w 5987461"/>
              <a:gd name="connsiteY0" fmla="*/ 106778 h 4388401"/>
              <a:gd name="connsiteX1" fmla="*/ 4141304 w 5987461"/>
              <a:gd name="connsiteY1" fmla="*/ 0 h 4388401"/>
              <a:gd name="connsiteX2" fmla="*/ 5987461 w 5987461"/>
              <a:gd name="connsiteY2" fmla="*/ 278245 h 4388401"/>
              <a:gd name="connsiteX3" fmla="*/ 5713554 w 5987461"/>
              <a:gd name="connsiteY3" fmla="*/ 1301027 h 4388401"/>
              <a:gd name="connsiteX4" fmla="*/ 5561597 w 5987461"/>
              <a:gd name="connsiteY4" fmla="*/ 3792488 h 4388401"/>
              <a:gd name="connsiteX5" fmla="*/ 5080392 w 5987461"/>
              <a:gd name="connsiteY5" fmla="*/ 4388401 h 4388401"/>
              <a:gd name="connsiteX6" fmla="*/ 1460830 w 5987461"/>
              <a:gd name="connsiteY6" fmla="*/ 4360969 h 4388401"/>
              <a:gd name="connsiteX7" fmla="*/ 87 w 5987461"/>
              <a:gd name="connsiteY7" fmla="*/ 3974199 h 4388401"/>
              <a:gd name="connsiteX8" fmla="*/ 45561 w 5987461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713554 w 6040846"/>
              <a:gd name="connsiteY3" fmla="*/ 1301027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994090 w 6040846"/>
              <a:gd name="connsiteY3" fmla="*/ 1937048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6017468 w 6040846"/>
              <a:gd name="connsiteY3" fmla="*/ 210712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0846" h="4388401">
                <a:moveTo>
                  <a:pt x="45561" y="106778"/>
                </a:moveTo>
                <a:lnTo>
                  <a:pt x="4141304" y="0"/>
                </a:lnTo>
                <a:lnTo>
                  <a:pt x="5987461" y="278245"/>
                </a:lnTo>
                <a:cubicBezTo>
                  <a:pt x="5658529" y="3685191"/>
                  <a:pt x="6023702" y="-167259"/>
                  <a:pt x="6017468" y="210712"/>
                </a:cubicBezTo>
                <a:lnTo>
                  <a:pt x="6040846" y="3974210"/>
                </a:lnTo>
                <a:cubicBezTo>
                  <a:pt x="6040846" y="4288173"/>
                  <a:pt x="5394355" y="4388401"/>
                  <a:pt x="5080392" y="4388401"/>
                </a:cubicBezTo>
                <a:lnTo>
                  <a:pt x="1460830" y="4360969"/>
                </a:lnTo>
                <a:cubicBezTo>
                  <a:pt x="1146867" y="4360969"/>
                  <a:pt x="87" y="4288162"/>
                  <a:pt x="87" y="3974199"/>
                </a:cubicBezTo>
                <a:cubicBezTo>
                  <a:pt x="-1196" y="-258725"/>
                  <a:pt x="11775" y="4048847"/>
                  <a:pt x="45561" y="106778"/>
                </a:cubicBezTo>
                <a:close/>
              </a:path>
            </a:pathLst>
          </a:cu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D5E203F-A869-A87A-7748-15010527D70E}"/>
              </a:ext>
            </a:extLst>
          </p:cNvPr>
          <p:cNvSpPr txBox="1"/>
          <p:nvPr/>
        </p:nvSpPr>
        <p:spPr>
          <a:xfrm>
            <a:off x="6827091" y="5961693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8. ENDE (;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151AB2D-DF7D-ECDB-D2C4-34179315096F}"/>
              </a:ext>
            </a:extLst>
          </p:cNvPr>
          <p:cNvSpPr txBox="1"/>
          <p:nvPr/>
        </p:nvSpPr>
        <p:spPr>
          <a:xfrm>
            <a:off x="6850807" y="3727040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4. Arten von Transsexualität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EB7CFE-ED6A-C943-9A86-C5044C63E0A1}"/>
              </a:ext>
            </a:extLst>
          </p:cNvPr>
          <p:cNvSpPr txBox="1"/>
          <p:nvPr/>
        </p:nvSpPr>
        <p:spPr>
          <a:xfrm>
            <a:off x="6850807" y="4329876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5. Der Übergang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2B5644D-3379-87C9-99C6-8A6A8C667921}"/>
              </a:ext>
            </a:extLst>
          </p:cNvPr>
          <p:cNvSpPr txBox="1"/>
          <p:nvPr/>
        </p:nvSpPr>
        <p:spPr>
          <a:xfrm>
            <a:off x="6850807" y="4873815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6. Kritik und Herausforderungen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81A4A4E-CC06-FF5F-B335-4A7F4F066D36}"/>
              </a:ext>
            </a:extLst>
          </p:cNvPr>
          <p:cNvSpPr txBox="1"/>
          <p:nvPr/>
        </p:nvSpPr>
        <p:spPr>
          <a:xfrm>
            <a:off x="6850807" y="5420382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7. Fazit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1534874-82AA-20DF-50FE-08040C43B649}"/>
              </a:ext>
            </a:extLst>
          </p:cNvPr>
          <p:cNvSpPr txBox="1"/>
          <p:nvPr/>
        </p:nvSpPr>
        <p:spPr>
          <a:xfrm>
            <a:off x="6850807" y="3197384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3. Biologische Ursachen</a:t>
            </a:r>
          </a:p>
        </p:txBody>
      </p:sp>
    </p:spTree>
    <p:extLst>
      <p:ext uri="{BB962C8B-B14F-4D97-AF65-F5344CB8AC3E}">
        <p14:creationId xmlns:p14="http://schemas.microsoft.com/office/powerpoint/2010/main" val="842816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 title="Daumen-hoch-Symbol">
            <a:hlinkClick r:id="" action="ppaction://media"/>
            <a:extLst>
              <a:ext uri="{FF2B5EF4-FFF2-40B4-BE49-F238E27FC236}">
                <a16:creationId xmlns:a16="http://schemas.microsoft.com/office/drawing/2014/main" id="{EB12C817-C119-38ED-9665-2D1FA54875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Abgerundetes Rechteck 6">
            <a:extLst>
              <a:ext uri="{FF2B5EF4-FFF2-40B4-BE49-F238E27FC236}">
                <a16:creationId xmlns:a16="http://schemas.microsoft.com/office/drawing/2014/main" id="{05193224-B03D-ECA7-7ED4-7CC8E09AFDAB}"/>
              </a:ext>
            </a:extLst>
          </p:cNvPr>
          <p:cNvSpPr/>
          <p:nvPr/>
        </p:nvSpPr>
        <p:spPr>
          <a:xfrm>
            <a:off x="57731" y="80459"/>
            <a:ext cx="913296" cy="1236134"/>
          </a:xfrm>
          <a:prstGeom prst="roundRect">
            <a:avLst/>
          </a:prstGeom>
          <a:solidFill>
            <a:srgbClr val="FAB8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1C1176E-2221-B054-091F-D525C5480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" y="213012"/>
            <a:ext cx="971027" cy="971027"/>
          </a:xfrm>
          <a:prstGeom prst="rect">
            <a:avLst/>
          </a:prstGeom>
        </p:spPr>
      </p:pic>
      <p:sp>
        <p:nvSpPr>
          <p:cNvPr id="21" name="Abgerundetes Rechteck 28">
            <a:extLst>
              <a:ext uri="{FF2B5EF4-FFF2-40B4-BE49-F238E27FC236}">
                <a16:creationId xmlns:a16="http://schemas.microsoft.com/office/drawing/2014/main" id="{3BCE5705-C4D0-508A-35C7-28C5AB07EB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6" y="3988126"/>
            <a:ext cx="320999" cy="30480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EECF435-127C-AA53-136F-9989074ED8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3930710"/>
            <a:ext cx="32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23" name="Abgerundetes Rechteck 31">
            <a:extLst>
              <a:ext uri="{FF2B5EF4-FFF2-40B4-BE49-F238E27FC236}">
                <a16:creationId xmlns:a16="http://schemas.microsoft.com/office/drawing/2014/main" id="{9587CD34-4F4D-C274-5925-2FAEB7F61C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5213568"/>
            <a:ext cx="321000" cy="30480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Abgerundetes Rechteck 31">
            <a:extLst>
              <a:ext uri="{FF2B5EF4-FFF2-40B4-BE49-F238E27FC236}">
                <a16:creationId xmlns:a16="http://schemas.microsoft.com/office/drawing/2014/main" id="{B9C5FC67-DC09-3CB6-B0FC-2F78F6862376}"/>
              </a:ext>
            </a:extLst>
          </p:cNvPr>
          <p:cNvSpPr/>
          <p:nvPr/>
        </p:nvSpPr>
        <p:spPr>
          <a:xfrm>
            <a:off x="1638731" y="255768"/>
            <a:ext cx="5236201" cy="700965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E423B17-AE1D-7EA8-DE3B-38AE9E0CAA5D}"/>
              </a:ext>
            </a:extLst>
          </p:cNvPr>
          <p:cNvSpPr txBox="1"/>
          <p:nvPr/>
        </p:nvSpPr>
        <p:spPr>
          <a:xfrm>
            <a:off x="1638731" y="367723"/>
            <a:ext cx="52362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latin typeface="Bahnschrift" panose="020B0502040204020203" pitchFamily="34" charset="0"/>
              </a:rPr>
              <a:t>8. ENDE</a:t>
            </a:r>
          </a:p>
        </p:txBody>
      </p:sp>
      <p:sp>
        <p:nvSpPr>
          <p:cNvPr id="24" name="Abgerundetes Rechteck 32">
            <a:extLst>
              <a:ext uri="{FF2B5EF4-FFF2-40B4-BE49-F238E27FC236}">
                <a16:creationId xmlns:a16="http://schemas.microsoft.com/office/drawing/2014/main" id="{25FE7F66-44BF-2914-B320-747CBD8248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5621604"/>
            <a:ext cx="320999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B9F7DDF-4510-7690-BF04-7942AC9FDF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150985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4</a:t>
            </a:r>
          </a:p>
        </p:txBody>
      </p:sp>
      <p:sp>
        <p:nvSpPr>
          <p:cNvPr id="22" name="Abgerundetes Rechteck 30">
            <a:extLst>
              <a:ext uri="{FF2B5EF4-FFF2-40B4-BE49-F238E27FC236}">
                <a16:creationId xmlns:a16="http://schemas.microsoft.com/office/drawing/2014/main" id="{065992EA-27C9-03C5-2EB6-57BA384197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805531"/>
            <a:ext cx="321000" cy="304801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BEED32-7A58-B8D8-5E59-7CB14AC549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3" y="475588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1A6050C-7E31-9781-93E9-448F790145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550276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25" name="Abgerundetes Rechteck 34">
            <a:extLst>
              <a:ext uri="{FF2B5EF4-FFF2-40B4-BE49-F238E27FC236}">
                <a16:creationId xmlns:a16="http://schemas.microsoft.com/office/drawing/2014/main" id="{68D36CB7-9663-FFD1-5D91-0B421C869C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445811"/>
            <a:ext cx="321000" cy="310277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31">
            <a:extLst>
              <a:ext uri="{FF2B5EF4-FFF2-40B4-BE49-F238E27FC236}">
                <a16:creationId xmlns:a16="http://schemas.microsoft.com/office/drawing/2014/main" id="{7E3E7CF3-0936-8B69-C12D-460C23DCD4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396162"/>
            <a:ext cx="320999" cy="304806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61983DC-20DE-AC94-837F-024DE78365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4" y="4328762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27" name="Abgerundetes Rechteck 31">
            <a:extLst>
              <a:ext uri="{FF2B5EF4-FFF2-40B4-BE49-F238E27FC236}">
                <a16:creationId xmlns:a16="http://schemas.microsoft.com/office/drawing/2014/main" id="{235FEF36-FF34-49AE-BCD7-BC8C60F0E4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032300"/>
            <a:ext cx="321000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CE41FB6-2396-8F1E-517D-118A81C162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5969408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52E5EEA-A8C5-C203-56A0-036810729F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6405354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8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C957775-EE76-B6BF-0518-2F856B58DACA}"/>
              </a:ext>
            </a:extLst>
          </p:cNvPr>
          <p:cNvSpPr txBox="1"/>
          <p:nvPr/>
        </p:nvSpPr>
        <p:spPr>
          <a:xfrm rot="21139515">
            <a:off x="152279" y="1909095"/>
            <a:ext cx="7798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>
                <a:solidFill>
                  <a:schemeClr val="bg1"/>
                </a:solidFill>
                <a:latin typeface="Bahnschrift" panose="020B0502040204020203" pitchFamily="34" charset="0"/>
              </a:rPr>
              <a:t>Vielen Dank für eurer Aufmerksamkeit 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2574E6E-B22D-7AB1-91E4-C151AE21ADA8}"/>
              </a:ext>
            </a:extLst>
          </p:cNvPr>
          <p:cNvGrpSpPr/>
          <p:nvPr/>
        </p:nvGrpSpPr>
        <p:grpSpPr>
          <a:xfrm>
            <a:off x="1015274" y="1878782"/>
            <a:ext cx="8833449" cy="3499787"/>
            <a:chOff x="690113" y="2018581"/>
            <a:chExt cx="8833449" cy="3499787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AF016138-F6AE-8585-A93C-9B29DA1C6B66}"/>
                </a:ext>
              </a:extLst>
            </p:cNvPr>
            <p:cNvSpPr/>
            <p:nvPr/>
          </p:nvSpPr>
          <p:spPr>
            <a:xfrm>
              <a:off x="690113" y="2018581"/>
              <a:ext cx="8833449" cy="3499787"/>
            </a:xfrm>
            <a:prstGeom prst="roundRect">
              <a:avLst/>
            </a:prstGeom>
            <a:solidFill>
              <a:srgbClr val="2D5CB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6E090AC-7B01-9C76-73AA-5D0A1E34AB98}"/>
                </a:ext>
              </a:extLst>
            </p:cNvPr>
            <p:cNvSpPr txBox="1"/>
            <p:nvPr/>
          </p:nvSpPr>
          <p:spPr>
            <a:xfrm>
              <a:off x="1544128" y="3306809"/>
              <a:ext cx="7133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54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Gibt es noch fragen ?</a:t>
              </a:r>
            </a:p>
          </p:txBody>
        </p:sp>
      </p:grp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BB6FBD1-7556-AC82-EDCC-F8C8253A95B3}"/>
              </a:ext>
            </a:extLst>
          </p:cNvPr>
          <p:cNvSpPr/>
          <p:nvPr/>
        </p:nvSpPr>
        <p:spPr>
          <a:xfrm>
            <a:off x="2853701" y="1073094"/>
            <a:ext cx="5018779" cy="5645499"/>
          </a:xfrm>
          <a:prstGeom prst="roundRect">
            <a:avLst>
              <a:gd name="adj" fmla="val 9620"/>
            </a:avLst>
          </a:prstGeom>
          <a:solidFill>
            <a:srgbClr val="FAB8C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1C20D83-E9AA-00B4-8BD4-A4C4463DD041}"/>
              </a:ext>
            </a:extLst>
          </p:cNvPr>
          <p:cNvSpPr txBox="1"/>
          <p:nvPr/>
        </p:nvSpPr>
        <p:spPr>
          <a:xfrm>
            <a:off x="3939788" y="1084253"/>
            <a:ext cx="2984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Quiz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C8870F-44C6-F63D-F112-81EDCF97DFAC}"/>
              </a:ext>
            </a:extLst>
          </p:cNvPr>
          <p:cNvGrpSpPr/>
          <p:nvPr/>
        </p:nvGrpSpPr>
        <p:grpSpPr>
          <a:xfrm>
            <a:off x="3240991" y="3065796"/>
            <a:ext cx="4244196" cy="3294938"/>
            <a:chOff x="3243532" y="2540797"/>
            <a:chExt cx="4244196" cy="3294938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17A2FB6B-95B3-3FE7-676D-B3CB1A644F96}"/>
                </a:ext>
              </a:extLst>
            </p:cNvPr>
            <p:cNvSpPr/>
            <p:nvPr/>
          </p:nvSpPr>
          <p:spPr>
            <a:xfrm>
              <a:off x="3243532" y="2540797"/>
              <a:ext cx="4244196" cy="923330"/>
            </a:xfrm>
            <a:prstGeom prst="roundRect">
              <a:avLst/>
            </a:prstGeom>
            <a:solidFill>
              <a:srgbClr val="FAB8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1335F871-BF5A-7028-3EC6-865AEFB7D0EA}"/>
                </a:ext>
              </a:extLst>
            </p:cNvPr>
            <p:cNvSpPr/>
            <p:nvPr/>
          </p:nvSpPr>
          <p:spPr>
            <a:xfrm>
              <a:off x="3243532" y="3719284"/>
              <a:ext cx="4244196" cy="923330"/>
            </a:xfrm>
            <a:prstGeom prst="roundRect">
              <a:avLst/>
            </a:prstGeom>
            <a:solidFill>
              <a:srgbClr val="FAB8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7526092E-9EC1-2057-5AD8-032BBD44AA43}"/>
                </a:ext>
              </a:extLst>
            </p:cNvPr>
            <p:cNvSpPr/>
            <p:nvPr/>
          </p:nvSpPr>
          <p:spPr>
            <a:xfrm>
              <a:off x="3243532" y="4912405"/>
              <a:ext cx="4244196" cy="923330"/>
            </a:xfrm>
            <a:prstGeom prst="roundRect">
              <a:avLst/>
            </a:prstGeom>
            <a:solidFill>
              <a:srgbClr val="FAB8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21C2819B-413D-9247-182E-610B26FE992A}"/>
              </a:ext>
            </a:extLst>
          </p:cNvPr>
          <p:cNvSpPr txBox="1"/>
          <p:nvPr/>
        </p:nvSpPr>
        <p:spPr>
          <a:xfrm>
            <a:off x="2853701" y="1883990"/>
            <a:ext cx="5018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Was bedeutet Nichtbinäre Transsexualität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3A0BCA6-5D42-5A25-8865-5485712DDFD3}"/>
              </a:ext>
            </a:extLst>
          </p:cNvPr>
          <p:cNvSpPr txBox="1"/>
          <p:nvPr/>
        </p:nvSpPr>
        <p:spPr>
          <a:xfrm>
            <a:off x="3240991" y="3096574"/>
            <a:ext cx="42441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bg1"/>
                </a:solidFill>
                <a:latin typeface="Bahnschrift" panose="020B0502040204020203" pitchFamily="34" charset="0"/>
              </a:rPr>
              <a:t>1. Identifiziert sich mit allen Geschlechtern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D212B4-41BD-29A4-23A8-7857E104F675}"/>
              </a:ext>
            </a:extLst>
          </p:cNvPr>
          <p:cNvSpPr txBox="1"/>
          <p:nvPr/>
        </p:nvSpPr>
        <p:spPr>
          <a:xfrm>
            <a:off x="3240991" y="4283685"/>
            <a:ext cx="42441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bg1"/>
                </a:solidFill>
                <a:latin typeface="Bahnschrift" panose="020B0502040204020203" pitchFamily="34" charset="0"/>
              </a:rPr>
              <a:t>2. Sowohl Weiblich als auch Männlich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FBAB2AF-6B68-DE30-60A1-B040F791D487}"/>
              </a:ext>
            </a:extLst>
          </p:cNvPr>
          <p:cNvSpPr txBox="1"/>
          <p:nvPr/>
        </p:nvSpPr>
        <p:spPr>
          <a:xfrm>
            <a:off x="3240991" y="5454896"/>
            <a:ext cx="4244207" cy="888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bg1"/>
                </a:solidFill>
                <a:latin typeface="Bahnschrift" panose="020B0502040204020203" pitchFamily="34" charset="0"/>
              </a:rPr>
              <a:t>3. Definieren sich als Mann und frau gleichzeitig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847AE59-99F5-3613-7DF7-D2CCAFD67312}"/>
              </a:ext>
            </a:extLst>
          </p:cNvPr>
          <p:cNvSpPr txBox="1"/>
          <p:nvPr/>
        </p:nvSpPr>
        <p:spPr>
          <a:xfrm>
            <a:off x="2853701" y="1878782"/>
            <a:ext cx="50187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</a:rPr>
              <a:t>Muss eine Hormontherapie ärztlich begleitet werden ?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B0DF017-A9DB-E283-C66F-51168DC493EC}"/>
              </a:ext>
            </a:extLst>
          </p:cNvPr>
          <p:cNvSpPr txBox="1"/>
          <p:nvPr/>
        </p:nvSpPr>
        <p:spPr>
          <a:xfrm>
            <a:off x="3240983" y="3096574"/>
            <a:ext cx="42442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bg1"/>
                </a:solidFill>
                <a:latin typeface="Bahnschrift" panose="020B0502040204020203" pitchFamily="34" charset="0"/>
              </a:rPr>
              <a:t>1. Ja, sie muss ärztlich begleitet werden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F9F523B-9AFC-5151-DB15-0E414670F1E6}"/>
              </a:ext>
            </a:extLst>
          </p:cNvPr>
          <p:cNvSpPr txBox="1"/>
          <p:nvPr/>
        </p:nvSpPr>
        <p:spPr>
          <a:xfrm>
            <a:off x="3240991" y="4244283"/>
            <a:ext cx="42441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bg1"/>
                </a:solidFill>
                <a:latin typeface="Bahnschrift" panose="020B0502040204020203" pitchFamily="34" charset="0"/>
              </a:rPr>
              <a:t>2. Nein, sie muss nicht ärztlich begleitet werden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40701DB-2D01-00B9-685F-3463C776962B}"/>
              </a:ext>
            </a:extLst>
          </p:cNvPr>
          <p:cNvSpPr txBox="1"/>
          <p:nvPr/>
        </p:nvSpPr>
        <p:spPr>
          <a:xfrm>
            <a:off x="3240983" y="5437404"/>
            <a:ext cx="42441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bg1"/>
                </a:solidFill>
                <a:latin typeface="Bahnschrift" panose="020B0502040204020203" pitchFamily="34" charset="0"/>
              </a:rPr>
              <a:t>3. Es kommt auf den Psychologischen zustand an</a:t>
            </a:r>
          </a:p>
        </p:txBody>
      </p:sp>
    </p:spTree>
    <p:extLst>
      <p:ext uri="{BB962C8B-B14F-4D97-AF65-F5344CB8AC3E}">
        <p14:creationId xmlns:p14="http://schemas.microsoft.com/office/powerpoint/2010/main" val="1472371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1" fill="hold" grpId="1" nodeType="click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5" presetClass="emph" presetSubtype="0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15" presetClass="emph" presetSubtype="0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34" grpId="0"/>
      <p:bldP spid="38" grpId="0"/>
      <p:bldP spid="30" grpId="0"/>
      <p:bldP spid="39" grpId="0"/>
      <p:bldP spid="40" grpId="0"/>
      <p:bldP spid="2" grpId="0" build="p"/>
      <p:bldP spid="2" grpId="1" build="p"/>
      <p:bldP spid="7" grpId="0" animBg="1"/>
      <p:bldP spid="8" grpId="0"/>
      <p:bldP spid="13" grpId="0" build="allAtOnce"/>
      <p:bldP spid="15" grpId="0"/>
      <p:bldP spid="15" grpId="1"/>
      <p:bldP spid="16" grpId="0"/>
      <p:bldP spid="16" grpId="1"/>
      <p:bldP spid="17" grpId="0"/>
      <p:bldP spid="17" grpId="1"/>
      <p:bldP spid="17" grpId="2"/>
      <p:bldP spid="17" grpId="3"/>
      <p:bldP spid="33" grpId="0"/>
      <p:bldP spid="35" grpId="0"/>
      <p:bldP spid="35" grpId="1"/>
      <p:bldP spid="35" grpId="2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ransidentität, Transsexualität, Transgender, Trans* – Pfalzklinikum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59"/>
          <a:stretch/>
        </p:blipFill>
        <p:spPr bwMode="auto">
          <a:xfrm>
            <a:off x="-3914" y="-1"/>
            <a:ext cx="12195914" cy="6876941"/>
          </a:xfrm>
          <a:prstGeom prst="rect">
            <a:avLst/>
          </a:prstGeom>
          <a:noFill/>
          <a:effectLst>
            <a:glow rad="127000">
              <a:schemeClr val="accent1">
                <a:alpha val="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bgerundetes Rechteck 6"/>
          <p:cNvSpPr/>
          <p:nvPr/>
        </p:nvSpPr>
        <p:spPr>
          <a:xfrm>
            <a:off x="4407408" y="2542032"/>
            <a:ext cx="6665976" cy="3346704"/>
          </a:xfrm>
          <a:prstGeom prst="round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4407409" y="2542032"/>
            <a:ext cx="6665976" cy="3374135"/>
          </a:xfrm>
          <a:custGeom>
            <a:avLst/>
            <a:gdLst>
              <a:gd name="connsiteX0" fmla="*/ 0 w 4544568"/>
              <a:gd name="connsiteY0" fmla="*/ 568481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0 w 4544568"/>
              <a:gd name="connsiteY8" fmla="*/ 568481 h 3355848"/>
              <a:gd name="connsiteX0" fmla="*/ 1673352 w 4544568"/>
              <a:gd name="connsiteY0" fmla="*/ 1290857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673352 w 4544568"/>
              <a:gd name="connsiteY0" fmla="*/ 1290857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88555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7785 h 3360480"/>
              <a:gd name="connsiteX1" fmla="*/ 3019073 w 4544568"/>
              <a:gd name="connsiteY1" fmla="*/ 544128 h 3360480"/>
              <a:gd name="connsiteX2" fmla="*/ 3988555 w 4544568"/>
              <a:gd name="connsiteY2" fmla="*/ 4632 h 3360480"/>
              <a:gd name="connsiteX3" fmla="*/ 4544568 w 4544568"/>
              <a:gd name="connsiteY3" fmla="*/ 573113 h 3360480"/>
              <a:gd name="connsiteX4" fmla="*/ 4544568 w 4544568"/>
              <a:gd name="connsiteY4" fmla="*/ 2791999 h 3360480"/>
              <a:gd name="connsiteX5" fmla="*/ 3976087 w 4544568"/>
              <a:gd name="connsiteY5" fmla="*/ 3360480 h 3360480"/>
              <a:gd name="connsiteX6" fmla="*/ 568481 w 4544568"/>
              <a:gd name="connsiteY6" fmla="*/ 3360480 h 3360480"/>
              <a:gd name="connsiteX7" fmla="*/ 0 w 4544568"/>
              <a:gd name="connsiteY7" fmla="*/ 2791999 h 3360480"/>
              <a:gd name="connsiteX8" fmla="*/ 1810512 w 4544568"/>
              <a:gd name="connsiteY8" fmla="*/ 1377785 h 3360480"/>
              <a:gd name="connsiteX0" fmla="*/ 1810512 w 4544682"/>
              <a:gd name="connsiteY0" fmla="*/ 1378790 h 3361485"/>
              <a:gd name="connsiteX1" fmla="*/ 3019073 w 4544682"/>
              <a:gd name="connsiteY1" fmla="*/ 545133 h 3361485"/>
              <a:gd name="connsiteX2" fmla="*/ 3988555 w 4544682"/>
              <a:gd name="connsiteY2" fmla="*/ 5637 h 3361485"/>
              <a:gd name="connsiteX3" fmla="*/ 4544568 w 4544682"/>
              <a:gd name="connsiteY3" fmla="*/ 574118 h 3361485"/>
              <a:gd name="connsiteX4" fmla="*/ 4544568 w 4544682"/>
              <a:gd name="connsiteY4" fmla="*/ 2793004 h 3361485"/>
              <a:gd name="connsiteX5" fmla="*/ 3976087 w 4544682"/>
              <a:gd name="connsiteY5" fmla="*/ 3361485 h 3361485"/>
              <a:gd name="connsiteX6" fmla="*/ 568481 w 4544682"/>
              <a:gd name="connsiteY6" fmla="*/ 3361485 h 3361485"/>
              <a:gd name="connsiteX7" fmla="*/ 0 w 4544682"/>
              <a:gd name="connsiteY7" fmla="*/ 2793004 h 3361485"/>
              <a:gd name="connsiteX8" fmla="*/ 1810512 w 4544682"/>
              <a:gd name="connsiteY8" fmla="*/ 1378790 h 3361485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56848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44380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4682" h="3388917">
                <a:moveTo>
                  <a:pt x="1810512" y="1378790"/>
                </a:moveTo>
                <a:lnTo>
                  <a:pt x="3019073" y="545133"/>
                </a:lnTo>
                <a:lnTo>
                  <a:pt x="3988555" y="5637"/>
                </a:lnTo>
                <a:cubicBezTo>
                  <a:pt x="4302518" y="-40083"/>
                  <a:pt x="4550802" y="196147"/>
                  <a:pt x="4544568" y="574118"/>
                </a:cubicBezTo>
                <a:lnTo>
                  <a:pt x="4544568" y="2793004"/>
                </a:lnTo>
                <a:cubicBezTo>
                  <a:pt x="4544568" y="3106967"/>
                  <a:pt x="4377326" y="3388917"/>
                  <a:pt x="4063363" y="3388917"/>
                </a:cubicBezTo>
                <a:lnTo>
                  <a:pt x="443801" y="3361485"/>
                </a:lnTo>
                <a:cubicBezTo>
                  <a:pt x="129838" y="3361485"/>
                  <a:pt x="0" y="3106967"/>
                  <a:pt x="0" y="2793004"/>
                </a:cubicBezTo>
                <a:cubicBezTo>
                  <a:pt x="1810512" y="1376719"/>
                  <a:pt x="0" y="2776787"/>
                  <a:pt x="1810512" y="1378790"/>
                </a:cubicBezTo>
                <a:close/>
              </a:path>
            </a:pathLst>
          </a:cu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5363824" y="1331042"/>
            <a:ext cx="4572000" cy="716127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386791" y="1262825"/>
            <a:ext cx="457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latin typeface="Bahnschrift" panose="020B0502040204020203" pitchFamily="34" charset="0"/>
              </a:rPr>
              <a:t>Transsexualität</a:t>
            </a:r>
          </a:p>
        </p:txBody>
      </p:sp>
      <p:sp>
        <p:nvSpPr>
          <p:cNvPr id="9" name="Welle 8"/>
          <p:cNvSpPr/>
          <p:nvPr/>
        </p:nvSpPr>
        <p:spPr>
          <a:xfrm rot="19710518">
            <a:off x="4641274" y="4331284"/>
            <a:ext cx="1417320" cy="614172"/>
          </a:xfrm>
          <a:prstGeom prst="wave">
            <a:avLst>
              <a:gd name="adj1" fmla="val 10255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Welle 20"/>
          <p:cNvSpPr/>
          <p:nvPr/>
        </p:nvSpPr>
        <p:spPr>
          <a:xfrm rot="20473021">
            <a:off x="4401070" y="4601825"/>
            <a:ext cx="1417320" cy="614172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2" y="1874845"/>
            <a:ext cx="3127247" cy="3127247"/>
          </a:xfrm>
          <a:prstGeom prst="rect">
            <a:avLst/>
          </a:prstGeom>
        </p:spPr>
      </p:pic>
      <p:sp>
        <p:nvSpPr>
          <p:cNvPr id="23" name="Welle 22"/>
          <p:cNvSpPr/>
          <p:nvPr/>
        </p:nvSpPr>
        <p:spPr>
          <a:xfrm rot="19710518">
            <a:off x="5526340" y="3833545"/>
            <a:ext cx="1417320" cy="614172"/>
          </a:xfrm>
          <a:prstGeom prst="wave">
            <a:avLst>
              <a:gd name="adj1" fmla="val 10255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lussdiagramm: Verbinder 7"/>
          <p:cNvSpPr/>
          <p:nvPr/>
        </p:nvSpPr>
        <p:spPr>
          <a:xfrm>
            <a:off x="5977128" y="3945380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lussdiagramm: Verbinder 11"/>
          <p:cNvSpPr/>
          <p:nvPr/>
        </p:nvSpPr>
        <p:spPr>
          <a:xfrm>
            <a:off x="5053584" y="4417671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lussdiagramm: Verbinder 12"/>
          <p:cNvSpPr/>
          <p:nvPr/>
        </p:nvSpPr>
        <p:spPr>
          <a:xfrm>
            <a:off x="5937504" y="3249168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lussdiagramm: Verbinder 13"/>
          <p:cNvSpPr/>
          <p:nvPr/>
        </p:nvSpPr>
        <p:spPr>
          <a:xfrm>
            <a:off x="7168896" y="3194304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lussdiagramm: Verbinder 14"/>
          <p:cNvSpPr/>
          <p:nvPr/>
        </p:nvSpPr>
        <p:spPr>
          <a:xfrm>
            <a:off x="8830056" y="3547872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lussdiagramm: Verbinder 15"/>
          <p:cNvSpPr/>
          <p:nvPr/>
        </p:nvSpPr>
        <p:spPr>
          <a:xfrm>
            <a:off x="9695688" y="3876800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lussdiagramm: Verbinder 16"/>
          <p:cNvSpPr/>
          <p:nvPr/>
        </p:nvSpPr>
        <p:spPr>
          <a:xfrm>
            <a:off x="7740396" y="4486251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lussdiagramm: Verbinder 17"/>
          <p:cNvSpPr/>
          <p:nvPr/>
        </p:nvSpPr>
        <p:spPr>
          <a:xfrm>
            <a:off x="9238488" y="4953000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lussdiagramm: Verbinder 18"/>
          <p:cNvSpPr/>
          <p:nvPr/>
        </p:nvSpPr>
        <p:spPr>
          <a:xfrm>
            <a:off x="6687312" y="5236464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Welle 23"/>
          <p:cNvSpPr/>
          <p:nvPr/>
        </p:nvSpPr>
        <p:spPr>
          <a:xfrm rot="19710518">
            <a:off x="6355949" y="3401757"/>
            <a:ext cx="1417320" cy="614172"/>
          </a:xfrm>
          <a:prstGeom prst="wave">
            <a:avLst>
              <a:gd name="adj1" fmla="val 10255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Welle 24"/>
          <p:cNvSpPr/>
          <p:nvPr/>
        </p:nvSpPr>
        <p:spPr>
          <a:xfrm rot="19222747">
            <a:off x="7682862" y="3145087"/>
            <a:ext cx="1417320" cy="614172"/>
          </a:xfrm>
          <a:prstGeom prst="wave">
            <a:avLst>
              <a:gd name="adj1" fmla="val 10255"/>
              <a:gd name="adj2" fmla="val 10000"/>
            </a:avLst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Welle 25"/>
          <p:cNvSpPr/>
          <p:nvPr/>
        </p:nvSpPr>
        <p:spPr>
          <a:xfrm rot="20812241">
            <a:off x="8593836" y="2701667"/>
            <a:ext cx="1417320" cy="614172"/>
          </a:xfrm>
          <a:prstGeom prst="wave">
            <a:avLst>
              <a:gd name="adj1" fmla="val 20000"/>
              <a:gd name="adj2" fmla="val 10000"/>
            </a:avLst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Welle 1">
            <a:extLst>
              <a:ext uri="{FF2B5EF4-FFF2-40B4-BE49-F238E27FC236}">
                <a16:creationId xmlns:a16="http://schemas.microsoft.com/office/drawing/2014/main" id="{6D0F87FF-8A88-40F9-AF97-FE293198976C}"/>
              </a:ext>
            </a:extLst>
          </p:cNvPr>
          <p:cNvSpPr/>
          <p:nvPr/>
        </p:nvSpPr>
        <p:spPr>
          <a:xfrm rot="1127538">
            <a:off x="8464844" y="2640278"/>
            <a:ext cx="1266798" cy="34112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Welle 2">
            <a:extLst>
              <a:ext uri="{FF2B5EF4-FFF2-40B4-BE49-F238E27FC236}">
                <a16:creationId xmlns:a16="http://schemas.microsoft.com/office/drawing/2014/main" id="{0282935B-902E-4FC3-A1B2-0881312B3725}"/>
              </a:ext>
            </a:extLst>
          </p:cNvPr>
          <p:cNvSpPr/>
          <p:nvPr/>
        </p:nvSpPr>
        <p:spPr>
          <a:xfrm rot="20512865">
            <a:off x="9320428" y="2658047"/>
            <a:ext cx="1276726" cy="179938"/>
          </a:xfrm>
          <a:prstGeom prst="wave">
            <a:avLst>
              <a:gd name="adj1" fmla="val 0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Welle 10">
            <a:extLst>
              <a:ext uri="{FF2B5EF4-FFF2-40B4-BE49-F238E27FC236}">
                <a16:creationId xmlns:a16="http://schemas.microsoft.com/office/drawing/2014/main" id="{FBA4C7D3-BE87-4357-A9BC-5AEDAB20ADB1}"/>
              </a:ext>
            </a:extLst>
          </p:cNvPr>
          <p:cNvSpPr/>
          <p:nvPr/>
        </p:nvSpPr>
        <p:spPr>
          <a:xfrm rot="20667625">
            <a:off x="10012122" y="2613245"/>
            <a:ext cx="706532" cy="84487"/>
          </a:xfrm>
          <a:prstGeom prst="wave">
            <a:avLst>
              <a:gd name="adj1" fmla="val 20000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Welle 37">
            <a:extLst>
              <a:ext uri="{FF2B5EF4-FFF2-40B4-BE49-F238E27FC236}">
                <a16:creationId xmlns:a16="http://schemas.microsoft.com/office/drawing/2014/main" id="{5A86E49B-E231-4B76-A99B-C862F03F6E25}"/>
              </a:ext>
            </a:extLst>
          </p:cNvPr>
          <p:cNvSpPr/>
          <p:nvPr/>
        </p:nvSpPr>
        <p:spPr>
          <a:xfrm rot="20512865">
            <a:off x="9024971" y="2702802"/>
            <a:ext cx="1276726" cy="179938"/>
          </a:xfrm>
          <a:prstGeom prst="wave">
            <a:avLst>
              <a:gd name="adj1" fmla="val 0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Welle 39">
            <a:extLst>
              <a:ext uri="{FF2B5EF4-FFF2-40B4-BE49-F238E27FC236}">
                <a16:creationId xmlns:a16="http://schemas.microsoft.com/office/drawing/2014/main" id="{7D9DB73A-5C1A-44B6-8F30-692DDC61E01D}"/>
              </a:ext>
            </a:extLst>
          </p:cNvPr>
          <p:cNvSpPr/>
          <p:nvPr/>
        </p:nvSpPr>
        <p:spPr>
          <a:xfrm rot="20499795">
            <a:off x="9395920" y="2632554"/>
            <a:ext cx="1276726" cy="179938"/>
          </a:xfrm>
          <a:prstGeom prst="wave">
            <a:avLst>
              <a:gd name="adj1" fmla="val 20000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6913B41C-E612-461D-A386-4769A040066C}"/>
              </a:ext>
            </a:extLst>
          </p:cNvPr>
          <p:cNvSpPr/>
          <p:nvPr/>
        </p:nvSpPr>
        <p:spPr>
          <a:xfrm>
            <a:off x="8997898" y="2538053"/>
            <a:ext cx="1550359" cy="82559"/>
          </a:xfrm>
          <a:prstGeom prst="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4D3D36DE-AAE3-4F6B-AD67-4A4050E88AF5}"/>
              </a:ext>
            </a:extLst>
          </p:cNvPr>
          <p:cNvSpPr/>
          <p:nvPr/>
        </p:nvSpPr>
        <p:spPr>
          <a:xfrm>
            <a:off x="10545026" y="2548722"/>
            <a:ext cx="45719" cy="45719"/>
          </a:xfrm>
          <a:prstGeom prst="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Abgerundetes Rechteck 6">
            <a:extLst>
              <a:ext uri="{FF2B5EF4-FFF2-40B4-BE49-F238E27FC236}">
                <a16:creationId xmlns:a16="http://schemas.microsoft.com/office/drawing/2014/main" id="{7C467DA1-7BC5-AC3C-3060-C034DADB681F}"/>
              </a:ext>
            </a:extLst>
          </p:cNvPr>
          <p:cNvSpPr/>
          <p:nvPr/>
        </p:nvSpPr>
        <p:spPr>
          <a:xfrm>
            <a:off x="6762061" y="236564"/>
            <a:ext cx="4572000" cy="716127"/>
          </a:xfrm>
          <a:prstGeom prst="roundRect">
            <a:avLst/>
          </a:prstGeom>
          <a:solidFill>
            <a:srgbClr val="37BEEA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B786F58-DB10-969A-4B1A-E9B4DB576FCD}"/>
              </a:ext>
            </a:extLst>
          </p:cNvPr>
          <p:cNvSpPr txBox="1"/>
          <p:nvPr/>
        </p:nvSpPr>
        <p:spPr>
          <a:xfrm>
            <a:off x="6891362" y="225177"/>
            <a:ext cx="4313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Bahnschrift" panose="020B0502040204020203" pitchFamily="34" charset="0"/>
              </a:rPr>
              <a:t>Deutsch – Referat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DEE31A0-B4A0-A07E-9BEA-FDE9AC1A6669}"/>
              </a:ext>
            </a:extLst>
          </p:cNvPr>
          <p:cNvSpPr txBox="1"/>
          <p:nvPr/>
        </p:nvSpPr>
        <p:spPr>
          <a:xfrm rot="20127136">
            <a:off x="9203204" y="4726082"/>
            <a:ext cx="1975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 dirty="0">
                <a:latin typeface="Chiller" panose="04020404031007020602" pitchFamily="82" charset="0"/>
              </a:rPr>
              <a:t>ENDE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CC7C9A9-A0AA-3E50-31D7-B51B7E142601}"/>
              </a:ext>
            </a:extLst>
          </p:cNvPr>
          <p:cNvSpPr txBox="1"/>
          <p:nvPr/>
        </p:nvSpPr>
        <p:spPr>
          <a:xfrm>
            <a:off x="167152" y="6272408"/>
            <a:ext cx="594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Vielen Danke für eure Aufmerksamkeit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D930273-0840-7D08-D197-4B81E6ABF015}"/>
              </a:ext>
            </a:extLst>
          </p:cNvPr>
          <p:cNvSpPr txBox="1"/>
          <p:nvPr/>
        </p:nvSpPr>
        <p:spPr>
          <a:xfrm>
            <a:off x="10308662" y="6529986"/>
            <a:ext cx="189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von ubodigat.com</a:t>
            </a:r>
          </a:p>
        </p:txBody>
      </p:sp>
    </p:spTree>
    <p:extLst>
      <p:ext uri="{BB962C8B-B14F-4D97-AF65-F5344CB8AC3E}">
        <p14:creationId xmlns:p14="http://schemas.microsoft.com/office/powerpoint/2010/main" val="1636606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ransidentität, Transsexualität, Transgender, Trans* – Pfalzklinikum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59"/>
          <a:stretch/>
        </p:blipFill>
        <p:spPr bwMode="auto">
          <a:xfrm>
            <a:off x="-3914" y="-1"/>
            <a:ext cx="12195914" cy="6876941"/>
          </a:xfrm>
          <a:prstGeom prst="rect">
            <a:avLst/>
          </a:prstGeom>
          <a:noFill/>
          <a:effectLst>
            <a:glow rad="127000">
              <a:schemeClr val="accent1">
                <a:alpha val="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bgerundetes Rechteck 6"/>
          <p:cNvSpPr/>
          <p:nvPr/>
        </p:nvSpPr>
        <p:spPr>
          <a:xfrm>
            <a:off x="4407408" y="2542032"/>
            <a:ext cx="6665976" cy="3346704"/>
          </a:xfrm>
          <a:prstGeom prst="round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4407409" y="2542032"/>
            <a:ext cx="6665976" cy="3374135"/>
          </a:xfrm>
          <a:custGeom>
            <a:avLst/>
            <a:gdLst>
              <a:gd name="connsiteX0" fmla="*/ 0 w 4544568"/>
              <a:gd name="connsiteY0" fmla="*/ 568481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0 w 4544568"/>
              <a:gd name="connsiteY8" fmla="*/ 568481 h 3355848"/>
              <a:gd name="connsiteX0" fmla="*/ 1673352 w 4544568"/>
              <a:gd name="connsiteY0" fmla="*/ 1290857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673352 w 4544568"/>
              <a:gd name="connsiteY0" fmla="*/ 1290857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88555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7785 h 3360480"/>
              <a:gd name="connsiteX1" fmla="*/ 3019073 w 4544568"/>
              <a:gd name="connsiteY1" fmla="*/ 544128 h 3360480"/>
              <a:gd name="connsiteX2" fmla="*/ 3988555 w 4544568"/>
              <a:gd name="connsiteY2" fmla="*/ 4632 h 3360480"/>
              <a:gd name="connsiteX3" fmla="*/ 4544568 w 4544568"/>
              <a:gd name="connsiteY3" fmla="*/ 573113 h 3360480"/>
              <a:gd name="connsiteX4" fmla="*/ 4544568 w 4544568"/>
              <a:gd name="connsiteY4" fmla="*/ 2791999 h 3360480"/>
              <a:gd name="connsiteX5" fmla="*/ 3976087 w 4544568"/>
              <a:gd name="connsiteY5" fmla="*/ 3360480 h 3360480"/>
              <a:gd name="connsiteX6" fmla="*/ 568481 w 4544568"/>
              <a:gd name="connsiteY6" fmla="*/ 3360480 h 3360480"/>
              <a:gd name="connsiteX7" fmla="*/ 0 w 4544568"/>
              <a:gd name="connsiteY7" fmla="*/ 2791999 h 3360480"/>
              <a:gd name="connsiteX8" fmla="*/ 1810512 w 4544568"/>
              <a:gd name="connsiteY8" fmla="*/ 1377785 h 3360480"/>
              <a:gd name="connsiteX0" fmla="*/ 1810512 w 4544682"/>
              <a:gd name="connsiteY0" fmla="*/ 1378790 h 3361485"/>
              <a:gd name="connsiteX1" fmla="*/ 3019073 w 4544682"/>
              <a:gd name="connsiteY1" fmla="*/ 545133 h 3361485"/>
              <a:gd name="connsiteX2" fmla="*/ 3988555 w 4544682"/>
              <a:gd name="connsiteY2" fmla="*/ 5637 h 3361485"/>
              <a:gd name="connsiteX3" fmla="*/ 4544568 w 4544682"/>
              <a:gd name="connsiteY3" fmla="*/ 574118 h 3361485"/>
              <a:gd name="connsiteX4" fmla="*/ 4544568 w 4544682"/>
              <a:gd name="connsiteY4" fmla="*/ 2793004 h 3361485"/>
              <a:gd name="connsiteX5" fmla="*/ 3976087 w 4544682"/>
              <a:gd name="connsiteY5" fmla="*/ 3361485 h 3361485"/>
              <a:gd name="connsiteX6" fmla="*/ 568481 w 4544682"/>
              <a:gd name="connsiteY6" fmla="*/ 3361485 h 3361485"/>
              <a:gd name="connsiteX7" fmla="*/ 0 w 4544682"/>
              <a:gd name="connsiteY7" fmla="*/ 2793004 h 3361485"/>
              <a:gd name="connsiteX8" fmla="*/ 1810512 w 4544682"/>
              <a:gd name="connsiteY8" fmla="*/ 1378790 h 3361485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56848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44380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4682" h="3388917">
                <a:moveTo>
                  <a:pt x="1810512" y="1378790"/>
                </a:moveTo>
                <a:lnTo>
                  <a:pt x="3019073" y="545133"/>
                </a:lnTo>
                <a:lnTo>
                  <a:pt x="3988555" y="5637"/>
                </a:lnTo>
                <a:cubicBezTo>
                  <a:pt x="4302518" y="-40083"/>
                  <a:pt x="4550802" y="196147"/>
                  <a:pt x="4544568" y="574118"/>
                </a:cubicBezTo>
                <a:lnTo>
                  <a:pt x="4544568" y="2793004"/>
                </a:lnTo>
                <a:cubicBezTo>
                  <a:pt x="4544568" y="3106967"/>
                  <a:pt x="4377326" y="3388917"/>
                  <a:pt x="4063363" y="3388917"/>
                </a:cubicBezTo>
                <a:lnTo>
                  <a:pt x="443801" y="3361485"/>
                </a:lnTo>
                <a:cubicBezTo>
                  <a:pt x="129838" y="3361485"/>
                  <a:pt x="0" y="3106967"/>
                  <a:pt x="0" y="2793004"/>
                </a:cubicBezTo>
                <a:cubicBezTo>
                  <a:pt x="1810512" y="1376719"/>
                  <a:pt x="0" y="2776787"/>
                  <a:pt x="1810512" y="1378790"/>
                </a:cubicBezTo>
                <a:close/>
              </a:path>
            </a:pathLst>
          </a:cu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Welle 8"/>
          <p:cNvSpPr/>
          <p:nvPr/>
        </p:nvSpPr>
        <p:spPr>
          <a:xfrm rot="19710518">
            <a:off x="4641274" y="4331284"/>
            <a:ext cx="1417320" cy="614172"/>
          </a:xfrm>
          <a:prstGeom prst="wave">
            <a:avLst>
              <a:gd name="adj1" fmla="val 10255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Welle 20"/>
          <p:cNvSpPr/>
          <p:nvPr/>
        </p:nvSpPr>
        <p:spPr>
          <a:xfrm rot="20473021">
            <a:off x="4401070" y="4601825"/>
            <a:ext cx="1417320" cy="614172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2" y="1874845"/>
            <a:ext cx="3127247" cy="3127247"/>
          </a:xfrm>
          <a:prstGeom prst="rect">
            <a:avLst/>
          </a:prstGeom>
        </p:spPr>
      </p:pic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A3EA2F04-380E-8E50-EE02-C0F3B88DF328}"/>
              </a:ext>
            </a:extLst>
          </p:cNvPr>
          <p:cNvSpPr/>
          <p:nvPr/>
        </p:nvSpPr>
        <p:spPr>
          <a:xfrm>
            <a:off x="5363824" y="1331042"/>
            <a:ext cx="4572000" cy="71612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321808" y="1261872"/>
            <a:ext cx="457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000" b="1" dirty="0">
                <a:latin typeface="Bahnschrift" panose="020B0502040204020203" pitchFamily="34" charset="0"/>
              </a:rPr>
              <a:t>Transsexualität</a:t>
            </a:r>
          </a:p>
        </p:txBody>
      </p:sp>
      <p:sp>
        <p:nvSpPr>
          <p:cNvPr id="23" name="Welle 22"/>
          <p:cNvSpPr/>
          <p:nvPr/>
        </p:nvSpPr>
        <p:spPr>
          <a:xfrm rot="19710518">
            <a:off x="5526340" y="3833545"/>
            <a:ext cx="1417320" cy="614172"/>
          </a:xfrm>
          <a:prstGeom prst="wave">
            <a:avLst>
              <a:gd name="adj1" fmla="val 10255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lussdiagramm: Verbinder 7"/>
          <p:cNvSpPr/>
          <p:nvPr/>
        </p:nvSpPr>
        <p:spPr>
          <a:xfrm>
            <a:off x="5977128" y="3945380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lussdiagramm: Verbinder 11"/>
          <p:cNvSpPr/>
          <p:nvPr/>
        </p:nvSpPr>
        <p:spPr>
          <a:xfrm>
            <a:off x="5053584" y="4417671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lussdiagramm: Verbinder 12"/>
          <p:cNvSpPr/>
          <p:nvPr/>
        </p:nvSpPr>
        <p:spPr>
          <a:xfrm>
            <a:off x="5937504" y="3249168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lussdiagramm: Verbinder 13"/>
          <p:cNvSpPr/>
          <p:nvPr/>
        </p:nvSpPr>
        <p:spPr>
          <a:xfrm>
            <a:off x="7168896" y="3194304"/>
            <a:ext cx="128016" cy="137160"/>
          </a:xfrm>
          <a:prstGeom prst="flowChartConnector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lussdiagramm: Verbinder 14"/>
          <p:cNvSpPr/>
          <p:nvPr/>
        </p:nvSpPr>
        <p:spPr>
          <a:xfrm>
            <a:off x="8830056" y="3547872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lussdiagramm: Verbinder 15"/>
          <p:cNvSpPr/>
          <p:nvPr/>
        </p:nvSpPr>
        <p:spPr>
          <a:xfrm>
            <a:off x="9695688" y="3876800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lussdiagramm: Verbinder 16"/>
          <p:cNvSpPr/>
          <p:nvPr/>
        </p:nvSpPr>
        <p:spPr>
          <a:xfrm>
            <a:off x="7740396" y="4486251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lussdiagramm: Verbinder 17"/>
          <p:cNvSpPr/>
          <p:nvPr/>
        </p:nvSpPr>
        <p:spPr>
          <a:xfrm>
            <a:off x="9238488" y="4953000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lussdiagramm: Verbinder 18"/>
          <p:cNvSpPr/>
          <p:nvPr/>
        </p:nvSpPr>
        <p:spPr>
          <a:xfrm>
            <a:off x="6687312" y="5236464"/>
            <a:ext cx="128016" cy="137160"/>
          </a:xfrm>
          <a:prstGeom prst="flowChartConnector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Welle 23"/>
          <p:cNvSpPr/>
          <p:nvPr/>
        </p:nvSpPr>
        <p:spPr>
          <a:xfrm rot="19710518">
            <a:off x="6355949" y="3401757"/>
            <a:ext cx="1417320" cy="614172"/>
          </a:xfrm>
          <a:prstGeom prst="wave">
            <a:avLst>
              <a:gd name="adj1" fmla="val 10255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Welle 24"/>
          <p:cNvSpPr/>
          <p:nvPr/>
        </p:nvSpPr>
        <p:spPr>
          <a:xfrm rot="19222747">
            <a:off x="7682862" y="3145087"/>
            <a:ext cx="1417320" cy="614172"/>
          </a:xfrm>
          <a:prstGeom prst="wave">
            <a:avLst>
              <a:gd name="adj1" fmla="val 10255"/>
              <a:gd name="adj2" fmla="val 10000"/>
            </a:avLst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Welle 25"/>
          <p:cNvSpPr/>
          <p:nvPr/>
        </p:nvSpPr>
        <p:spPr>
          <a:xfrm rot="20812241">
            <a:off x="8593836" y="2701667"/>
            <a:ext cx="1417320" cy="614172"/>
          </a:xfrm>
          <a:prstGeom prst="wave">
            <a:avLst>
              <a:gd name="adj1" fmla="val 20000"/>
              <a:gd name="adj2" fmla="val 10000"/>
            </a:avLst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Welle 1">
            <a:extLst>
              <a:ext uri="{FF2B5EF4-FFF2-40B4-BE49-F238E27FC236}">
                <a16:creationId xmlns:a16="http://schemas.microsoft.com/office/drawing/2014/main" id="{6D0F87FF-8A88-40F9-AF97-FE293198976C}"/>
              </a:ext>
            </a:extLst>
          </p:cNvPr>
          <p:cNvSpPr/>
          <p:nvPr/>
        </p:nvSpPr>
        <p:spPr>
          <a:xfrm rot="1127538">
            <a:off x="8464844" y="2640278"/>
            <a:ext cx="1266798" cy="34112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Welle 2">
            <a:extLst>
              <a:ext uri="{FF2B5EF4-FFF2-40B4-BE49-F238E27FC236}">
                <a16:creationId xmlns:a16="http://schemas.microsoft.com/office/drawing/2014/main" id="{0282935B-902E-4FC3-A1B2-0881312B3725}"/>
              </a:ext>
            </a:extLst>
          </p:cNvPr>
          <p:cNvSpPr/>
          <p:nvPr/>
        </p:nvSpPr>
        <p:spPr>
          <a:xfrm rot="20512865">
            <a:off x="9320428" y="2658047"/>
            <a:ext cx="1276726" cy="179938"/>
          </a:xfrm>
          <a:prstGeom prst="wave">
            <a:avLst>
              <a:gd name="adj1" fmla="val 0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Welle 10">
            <a:extLst>
              <a:ext uri="{FF2B5EF4-FFF2-40B4-BE49-F238E27FC236}">
                <a16:creationId xmlns:a16="http://schemas.microsoft.com/office/drawing/2014/main" id="{FBA4C7D3-BE87-4357-A9BC-5AEDAB20ADB1}"/>
              </a:ext>
            </a:extLst>
          </p:cNvPr>
          <p:cNvSpPr/>
          <p:nvPr/>
        </p:nvSpPr>
        <p:spPr>
          <a:xfrm rot="20667625">
            <a:off x="10012122" y="2613245"/>
            <a:ext cx="706532" cy="84487"/>
          </a:xfrm>
          <a:prstGeom prst="wave">
            <a:avLst>
              <a:gd name="adj1" fmla="val 20000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Welle 37">
            <a:extLst>
              <a:ext uri="{FF2B5EF4-FFF2-40B4-BE49-F238E27FC236}">
                <a16:creationId xmlns:a16="http://schemas.microsoft.com/office/drawing/2014/main" id="{5A86E49B-E231-4B76-A99B-C862F03F6E25}"/>
              </a:ext>
            </a:extLst>
          </p:cNvPr>
          <p:cNvSpPr/>
          <p:nvPr/>
        </p:nvSpPr>
        <p:spPr>
          <a:xfrm rot="20512865">
            <a:off x="9024971" y="2702802"/>
            <a:ext cx="1276726" cy="179938"/>
          </a:xfrm>
          <a:prstGeom prst="wave">
            <a:avLst>
              <a:gd name="adj1" fmla="val 0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Welle 39">
            <a:extLst>
              <a:ext uri="{FF2B5EF4-FFF2-40B4-BE49-F238E27FC236}">
                <a16:creationId xmlns:a16="http://schemas.microsoft.com/office/drawing/2014/main" id="{7D9DB73A-5C1A-44B6-8F30-692DDC61E01D}"/>
              </a:ext>
            </a:extLst>
          </p:cNvPr>
          <p:cNvSpPr/>
          <p:nvPr/>
        </p:nvSpPr>
        <p:spPr>
          <a:xfrm rot="20499795">
            <a:off x="9395920" y="2632554"/>
            <a:ext cx="1276726" cy="179938"/>
          </a:xfrm>
          <a:prstGeom prst="wave">
            <a:avLst>
              <a:gd name="adj1" fmla="val 20000"/>
              <a:gd name="adj2" fmla="val 10000"/>
            </a:avLst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6913B41C-E612-461D-A386-4769A040066C}"/>
              </a:ext>
            </a:extLst>
          </p:cNvPr>
          <p:cNvSpPr/>
          <p:nvPr/>
        </p:nvSpPr>
        <p:spPr>
          <a:xfrm>
            <a:off x="8997898" y="2538053"/>
            <a:ext cx="1550359" cy="82559"/>
          </a:xfrm>
          <a:prstGeom prst="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4D3D36DE-AAE3-4F6B-AD67-4A4050E88AF5}"/>
              </a:ext>
            </a:extLst>
          </p:cNvPr>
          <p:cNvSpPr/>
          <p:nvPr/>
        </p:nvSpPr>
        <p:spPr>
          <a:xfrm>
            <a:off x="10545026" y="2548722"/>
            <a:ext cx="45719" cy="45719"/>
          </a:xfrm>
          <a:prstGeom prst="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Abgerundetes Rechteck 31">
            <a:extLst>
              <a:ext uri="{FF2B5EF4-FFF2-40B4-BE49-F238E27FC236}">
                <a16:creationId xmlns:a16="http://schemas.microsoft.com/office/drawing/2014/main" id="{0E40A7CC-F497-900A-4268-53543695196D}"/>
              </a:ext>
            </a:extLst>
          </p:cNvPr>
          <p:cNvSpPr/>
          <p:nvPr/>
        </p:nvSpPr>
        <p:spPr>
          <a:xfrm>
            <a:off x="7946422" y="6342533"/>
            <a:ext cx="321000" cy="30480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Abgerundetes Rechteck 30">
            <a:extLst>
              <a:ext uri="{FF2B5EF4-FFF2-40B4-BE49-F238E27FC236}">
                <a16:creationId xmlns:a16="http://schemas.microsoft.com/office/drawing/2014/main" id="{09787BFE-2B36-CF8D-6941-7E01E1A30F08}"/>
              </a:ext>
            </a:extLst>
          </p:cNvPr>
          <p:cNvSpPr/>
          <p:nvPr/>
        </p:nvSpPr>
        <p:spPr>
          <a:xfrm>
            <a:off x="7112221" y="6342533"/>
            <a:ext cx="321000" cy="304801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97361D8-2C5B-EB7A-8D1D-C29CB0DD4BF7}"/>
              </a:ext>
            </a:extLst>
          </p:cNvPr>
          <p:cNvSpPr txBox="1"/>
          <p:nvPr/>
        </p:nvSpPr>
        <p:spPr>
          <a:xfrm>
            <a:off x="7946425" y="628470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4</a:t>
            </a:r>
          </a:p>
        </p:txBody>
      </p:sp>
      <p:sp>
        <p:nvSpPr>
          <p:cNvPr id="28" name="Abgerundetes Rechteck 32">
            <a:extLst>
              <a:ext uri="{FF2B5EF4-FFF2-40B4-BE49-F238E27FC236}">
                <a16:creationId xmlns:a16="http://schemas.microsoft.com/office/drawing/2014/main" id="{CC38E679-E38E-46BB-D3C6-8CFDF9C2E2CA}"/>
              </a:ext>
            </a:extLst>
          </p:cNvPr>
          <p:cNvSpPr/>
          <p:nvPr/>
        </p:nvSpPr>
        <p:spPr>
          <a:xfrm>
            <a:off x="8780623" y="6339796"/>
            <a:ext cx="320999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0CDEFAA-ED77-4D3F-F321-CF2D8090EA95}"/>
              </a:ext>
            </a:extLst>
          </p:cNvPr>
          <p:cNvSpPr txBox="1"/>
          <p:nvPr/>
        </p:nvSpPr>
        <p:spPr>
          <a:xfrm>
            <a:off x="8780625" y="628470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FBB3670-56AA-290B-7F65-824C9DA4E3AE}"/>
              </a:ext>
            </a:extLst>
          </p:cNvPr>
          <p:cNvSpPr txBox="1"/>
          <p:nvPr/>
        </p:nvSpPr>
        <p:spPr>
          <a:xfrm>
            <a:off x="7112225" y="628470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20" name="Abgerundetes Rechteck 28">
            <a:extLst>
              <a:ext uri="{FF2B5EF4-FFF2-40B4-BE49-F238E27FC236}">
                <a16:creationId xmlns:a16="http://schemas.microsoft.com/office/drawing/2014/main" id="{EDE9F661-16E6-2629-5B37-B2B8C63747AD}"/>
              </a:ext>
            </a:extLst>
          </p:cNvPr>
          <p:cNvSpPr/>
          <p:nvPr/>
        </p:nvSpPr>
        <p:spPr>
          <a:xfrm>
            <a:off x="6278021" y="6342533"/>
            <a:ext cx="320999" cy="30480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Abgerundetes Rechteck 34">
            <a:extLst>
              <a:ext uri="{FF2B5EF4-FFF2-40B4-BE49-F238E27FC236}">
                <a16:creationId xmlns:a16="http://schemas.microsoft.com/office/drawing/2014/main" id="{9E001A25-E8CC-53BF-5CDC-CCD703C81A7D}"/>
              </a:ext>
            </a:extLst>
          </p:cNvPr>
          <p:cNvSpPr/>
          <p:nvPr/>
        </p:nvSpPr>
        <p:spPr>
          <a:xfrm>
            <a:off x="9614823" y="6339795"/>
            <a:ext cx="321000" cy="310277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Abgerundetes Rechteck 31">
            <a:extLst>
              <a:ext uri="{FF2B5EF4-FFF2-40B4-BE49-F238E27FC236}">
                <a16:creationId xmlns:a16="http://schemas.microsoft.com/office/drawing/2014/main" id="{1BFCB109-478B-9C6C-EDF1-FD0FB9F48803}"/>
              </a:ext>
            </a:extLst>
          </p:cNvPr>
          <p:cNvSpPr/>
          <p:nvPr/>
        </p:nvSpPr>
        <p:spPr>
          <a:xfrm>
            <a:off x="11283224" y="6339796"/>
            <a:ext cx="321000" cy="310275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093E432-D64C-153F-DA05-C007CD656F0E}"/>
              </a:ext>
            </a:extLst>
          </p:cNvPr>
          <p:cNvSpPr txBox="1"/>
          <p:nvPr/>
        </p:nvSpPr>
        <p:spPr>
          <a:xfrm>
            <a:off x="11283225" y="628470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8</a:t>
            </a:r>
          </a:p>
        </p:txBody>
      </p:sp>
      <p:sp>
        <p:nvSpPr>
          <p:cNvPr id="30" name="Abgerundetes Rechteck 31">
            <a:extLst>
              <a:ext uri="{FF2B5EF4-FFF2-40B4-BE49-F238E27FC236}">
                <a16:creationId xmlns:a16="http://schemas.microsoft.com/office/drawing/2014/main" id="{6C0BDC07-2C80-ECE8-7E5D-78AEE1B682BC}"/>
              </a:ext>
            </a:extLst>
          </p:cNvPr>
          <p:cNvSpPr/>
          <p:nvPr/>
        </p:nvSpPr>
        <p:spPr>
          <a:xfrm>
            <a:off x="10449024" y="6342530"/>
            <a:ext cx="320999" cy="304806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EA02327-454C-9293-4619-DCFBF4A2A8A4}"/>
              </a:ext>
            </a:extLst>
          </p:cNvPr>
          <p:cNvSpPr txBox="1"/>
          <p:nvPr/>
        </p:nvSpPr>
        <p:spPr>
          <a:xfrm>
            <a:off x="6278025" y="628470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FF3CAAD-5E15-7264-372C-62AD447E0683}"/>
              </a:ext>
            </a:extLst>
          </p:cNvPr>
          <p:cNvSpPr txBox="1"/>
          <p:nvPr/>
        </p:nvSpPr>
        <p:spPr>
          <a:xfrm>
            <a:off x="9614825" y="628470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6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C9EF945-B335-33CE-722E-48BED5503F9B}"/>
              </a:ext>
            </a:extLst>
          </p:cNvPr>
          <p:cNvSpPr txBox="1"/>
          <p:nvPr/>
        </p:nvSpPr>
        <p:spPr>
          <a:xfrm>
            <a:off x="10449025" y="628470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41" name="Abgerundetes Rechteck 31">
            <a:extLst>
              <a:ext uri="{FF2B5EF4-FFF2-40B4-BE49-F238E27FC236}">
                <a16:creationId xmlns:a16="http://schemas.microsoft.com/office/drawing/2014/main" id="{22B6D7F9-A489-4136-BB72-CABF2C9C9A2B}"/>
              </a:ext>
            </a:extLst>
          </p:cNvPr>
          <p:cNvSpPr/>
          <p:nvPr/>
        </p:nvSpPr>
        <p:spPr>
          <a:xfrm>
            <a:off x="5443820" y="6343881"/>
            <a:ext cx="321000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5760F38-6232-B309-9098-CF5AB8EA4E56}"/>
              </a:ext>
            </a:extLst>
          </p:cNvPr>
          <p:cNvSpPr txBox="1"/>
          <p:nvPr/>
        </p:nvSpPr>
        <p:spPr>
          <a:xfrm>
            <a:off x="5443821" y="6288788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86910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2" grpId="0" animBg="1"/>
      <p:bldP spid="34" grpId="0"/>
      <p:bldP spid="28" grpId="0" animBg="1"/>
      <p:bldP spid="35" grpId="0"/>
      <p:bldP spid="33" grpId="0"/>
      <p:bldP spid="20" grpId="0" animBg="1"/>
      <p:bldP spid="29" grpId="0" animBg="1"/>
      <p:bldP spid="31" grpId="0" animBg="1"/>
      <p:bldP spid="39" grpId="0"/>
      <p:bldP spid="30" grpId="0" animBg="1"/>
      <p:bldP spid="32" grpId="0"/>
      <p:bldP spid="36" grpId="0"/>
      <p:bldP spid="37" grpId="0"/>
      <p:bldP spid="41" grpId="0" animBg="1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on DeSantis' Florida regime tells schools to ignore Biden protections for  trans ki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200000"/>
                    </a14:imgEffect>
                    <a14:imgEffect>
                      <a14:brightnessContrast bright="-1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5" y="0"/>
            <a:ext cx="12257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bgerundetes Rechteck 28"/>
          <p:cNvSpPr/>
          <p:nvPr/>
        </p:nvSpPr>
        <p:spPr>
          <a:xfrm>
            <a:off x="6634065" y="2628216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Abgerundetes Rechteck 6">
            <a:extLst>
              <a:ext uri="{FF2B5EF4-FFF2-40B4-BE49-F238E27FC236}">
                <a16:creationId xmlns:a16="http://schemas.microsoft.com/office/drawing/2014/main" id="{21A8201D-11DF-48D3-9271-18CE83541E01}"/>
              </a:ext>
            </a:extLst>
          </p:cNvPr>
          <p:cNvSpPr/>
          <p:nvPr/>
        </p:nvSpPr>
        <p:spPr>
          <a:xfrm>
            <a:off x="7114032" y="858063"/>
            <a:ext cx="3363467" cy="71612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6">
            <a:extLst>
              <a:ext uri="{FF2B5EF4-FFF2-40B4-BE49-F238E27FC236}">
                <a16:creationId xmlns:a16="http://schemas.microsoft.com/office/drawing/2014/main" id="{1E295AB5-F486-4441-9A5C-A61C8F166BD9}"/>
              </a:ext>
            </a:extLst>
          </p:cNvPr>
          <p:cNvSpPr/>
          <p:nvPr/>
        </p:nvSpPr>
        <p:spPr>
          <a:xfrm>
            <a:off x="298635" y="858064"/>
            <a:ext cx="4500508" cy="5455697"/>
          </a:xfrm>
          <a:prstGeom prst="round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31">
            <a:extLst>
              <a:ext uri="{FF2B5EF4-FFF2-40B4-BE49-F238E27FC236}">
                <a16:creationId xmlns:a16="http://schemas.microsoft.com/office/drawing/2014/main" id="{3D04A950-5D96-414E-8BFE-766543AC73BF}"/>
              </a:ext>
            </a:extLst>
          </p:cNvPr>
          <p:cNvSpPr/>
          <p:nvPr/>
        </p:nvSpPr>
        <p:spPr>
          <a:xfrm>
            <a:off x="6634065" y="2078691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1261872"/>
            <a:ext cx="4731431" cy="473143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14032" y="769342"/>
            <a:ext cx="3291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Gliederung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6622207" y="3716094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>
            <a:off x="6622207" y="4307402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>
            <a:off x="6622207" y="4851341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/>
        </p:nvSpPr>
        <p:spPr>
          <a:xfrm>
            <a:off x="6610349" y="5939219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2" name="Picture 4" descr="▷ Finanzkontrakte: Definition, Erklärung &amp; Beispie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21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269">
            <a:off x="3473225" y="2537319"/>
            <a:ext cx="211455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31">
            <a:extLst>
              <a:ext uri="{FF2B5EF4-FFF2-40B4-BE49-F238E27FC236}">
                <a16:creationId xmlns:a16="http://schemas.microsoft.com/office/drawing/2014/main" id="{C4783FC7-787B-4125-B4D4-2002F2A308FB}"/>
              </a:ext>
            </a:extLst>
          </p:cNvPr>
          <p:cNvSpPr/>
          <p:nvPr/>
        </p:nvSpPr>
        <p:spPr>
          <a:xfrm>
            <a:off x="6634065" y="3177628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827091" y="2106751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1. Definition von Transsexualität</a:t>
            </a:r>
          </a:p>
        </p:txBody>
      </p:sp>
      <p:sp>
        <p:nvSpPr>
          <p:cNvPr id="11" name="Abgerundetes Rechteck 31">
            <a:extLst>
              <a:ext uri="{FF2B5EF4-FFF2-40B4-BE49-F238E27FC236}">
                <a16:creationId xmlns:a16="http://schemas.microsoft.com/office/drawing/2014/main" id="{5FB1C25D-4639-41EC-8AFF-61BFCA8FCEE4}"/>
              </a:ext>
            </a:extLst>
          </p:cNvPr>
          <p:cNvSpPr/>
          <p:nvPr/>
        </p:nvSpPr>
        <p:spPr>
          <a:xfrm>
            <a:off x="6622207" y="5395280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9">
            <a:extLst>
              <a:ext uri="{FF2B5EF4-FFF2-40B4-BE49-F238E27FC236}">
                <a16:creationId xmlns:a16="http://schemas.microsoft.com/office/drawing/2014/main" id="{2FC081A9-DBF7-46B1-B899-348B64324F49}"/>
              </a:ext>
            </a:extLst>
          </p:cNvPr>
          <p:cNvSpPr/>
          <p:nvPr/>
        </p:nvSpPr>
        <p:spPr>
          <a:xfrm>
            <a:off x="6636333" y="3717087"/>
            <a:ext cx="4375555" cy="408929"/>
          </a:xfrm>
          <a:custGeom>
            <a:avLst/>
            <a:gdLst>
              <a:gd name="connsiteX0" fmla="*/ 0 w 4544568"/>
              <a:gd name="connsiteY0" fmla="*/ 568481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0 w 4544568"/>
              <a:gd name="connsiteY8" fmla="*/ 568481 h 3355848"/>
              <a:gd name="connsiteX0" fmla="*/ 1673352 w 4544568"/>
              <a:gd name="connsiteY0" fmla="*/ 1290857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673352 w 4544568"/>
              <a:gd name="connsiteY0" fmla="*/ 1290857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88555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7785 h 3360480"/>
              <a:gd name="connsiteX1" fmla="*/ 3019073 w 4544568"/>
              <a:gd name="connsiteY1" fmla="*/ 544128 h 3360480"/>
              <a:gd name="connsiteX2" fmla="*/ 3988555 w 4544568"/>
              <a:gd name="connsiteY2" fmla="*/ 4632 h 3360480"/>
              <a:gd name="connsiteX3" fmla="*/ 4544568 w 4544568"/>
              <a:gd name="connsiteY3" fmla="*/ 573113 h 3360480"/>
              <a:gd name="connsiteX4" fmla="*/ 4544568 w 4544568"/>
              <a:gd name="connsiteY4" fmla="*/ 2791999 h 3360480"/>
              <a:gd name="connsiteX5" fmla="*/ 3976087 w 4544568"/>
              <a:gd name="connsiteY5" fmla="*/ 3360480 h 3360480"/>
              <a:gd name="connsiteX6" fmla="*/ 568481 w 4544568"/>
              <a:gd name="connsiteY6" fmla="*/ 3360480 h 3360480"/>
              <a:gd name="connsiteX7" fmla="*/ 0 w 4544568"/>
              <a:gd name="connsiteY7" fmla="*/ 2791999 h 3360480"/>
              <a:gd name="connsiteX8" fmla="*/ 1810512 w 4544568"/>
              <a:gd name="connsiteY8" fmla="*/ 1377785 h 3360480"/>
              <a:gd name="connsiteX0" fmla="*/ 1810512 w 4544682"/>
              <a:gd name="connsiteY0" fmla="*/ 1378790 h 3361485"/>
              <a:gd name="connsiteX1" fmla="*/ 3019073 w 4544682"/>
              <a:gd name="connsiteY1" fmla="*/ 545133 h 3361485"/>
              <a:gd name="connsiteX2" fmla="*/ 3988555 w 4544682"/>
              <a:gd name="connsiteY2" fmla="*/ 5637 h 3361485"/>
              <a:gd name="connsiteX3" fmla="*/ 4544568 w 4544682"/>
              <a:gd name="connsiteY3" fmla="*/ 574118 h 3361485"/>
              <a:gd name="connsiteX4" fmla="*/ 4544568 w 4544682"/>
              <a:gd name="connsiteY4" fmla="*/ 2793004 h 3361485"/>
              <a:gd name="connsiteX5" fmla="*/ 3976087 w 4544682"/>
              <a:gd name="connsiteY5" fmla="*/ 3361485 h 3361485"/>
              <a:gd name="connsiteX6" fmla="*/ 568481 w 4544682"/>
              <a:gd name="connsiteY6" fmla="*/ 3361485 h 3361485"/>
              <a:gd name="connsiteX7" fmla="*/ 0 w 4544682"/>
              <a:gd name="connsiteY7" fmla="*/ 2793004 h 3361485"/>
              <a:gd name="connsiteX8" fmla="*/ 1810512 w 4544682"/>
              <a:gd name="connsiteY8" fmla="*/ 1378790 h 3361485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56848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44380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2827454 w 5561624"/>
              <a:gd name="connsiteY0" fmla="*/ 1378790 h 3388917"/>
              <a:gd name="connsiteX1" fmla="*/ 4036015 w 5561624"/>
              <a:gd name="connsiteY1" fmla="*/ 545133 h 3388917"/>
              <a:gd name="connsiteX2" fmla="*/ 5005497 w 5561624"/>
              <a:gd name="connsiteY2" fmla="*/ 5637 h 3388917"/>
              <a:gd name="connsiteX3" fmla="*/ 5561510 w 5561624"/>
              <a:gd name="connsiteY3" fmla="*/ 574118 h 3388917"/>
              <a:gd name="connsiteX4" fmla="*/ 5561510 w 5561624"/>
              <a:gd name="connsiteY4" fmla="*/ 2793004 h 3388917"/>
              <a:gd name="connsiteX5" fmla="*/ 5080305 w 5561624"/>
              <a:gd name="connsiteY5" fmla="*/ 3388917 h 3388917"/>
              <a:gd name="connsiteX6" fmla="*/ 1460743 w 5561624"/>
              <a:gd name="connsiteY6" fmla="*/ 3361485 h 3388917"/>
              <a:gd name="connsiteX7" fmla="*/ 0 w 5561624"/>
              <a:gd name="connsiteY7" fmla="*/ 2974715 h 3388917"/>
              <a:gd name="connsiteX8" fmla="*/ 2827454 w 5561624"/>
              <a:gd name="connsiteY8" fmla="*/ 1378790 h 3388917"/>
              <a:gd name="connsiteX0" fmla="*/ 2827455 w 5561625"/>
              <a:gd name="connsiteY0" fmla="*/ 1378790 h 3388917"/>
              <a:gd name="connsiteX1" fmla="*/ 4036016 w 5561625"/>
              <a:gd name="connsiteY1" fmla="*/ 545133 h 3388917"/>
              <a:gd name="connsiteX2" fmla="*/ 5005498 w 5561625"/>
              <a:gd name="connsiteY2" fmla="*/ 5637 h 3388917"/>
              <a:gd name="connsiteX3" fmla="*/ 5561511 w 5561625"/>
              <a:gd name="connsiteY3" fmla="*/ 574118 h 3388917"/>
              <a:gd name="connsiteX4" fmla="*/ 5561511 w 5561625"/>
              <a:gd name="connsiteY4" fmla="*/ 2793004 h 3388917"/>
              <a:gd name="connsiteX5" fmla="*/ 5080306 w 5561625"/>
              <a:gd name="connsiteY5" fmla="*/ 3388917 h 3388917"/>
              <a:gd name="connsiteX6" fmla="*/ 1460744 w 5561625"/>
              <a:gd name="connsiteY6" fmla="*/ 3361485 h 3388917"/>
              <a:gd name="connsiteX7" fmla="*/ 1 w 5561625"/>
              <a:gd name="connsiteY7" fmla="*/ 2974715 h 3388917"/>
              <a:gd name="connsiteX8" fmla="*/ 2827455 w 5561625"/>
              <a:gd name="connsiteY8" fmla="*/ 1378790 h 3388917"/>
              <a:gd name="connsiteX0" fmla="*/ 816925 w 6333075"/>
              <a:gd name="connsiteY0" fmla="*/ 0 h 4281623"/>
              <a:gd name="connsiteX1" fmla="*/ 4807466 w 6333075"/>
              <a:gd name="connsiteY1" fmla="*/ 1437839 h 4281623"/>
              <a:gd name="connsiteX2" fmla="*/ 5776948 w 6333075"/>
              <a:gd name="connsiteY2" fmla="*/ 898343 h 4281623"/>
              <a:gd name="connsiteX3" fmla="*/ 6332961 w 6333075"/>
              <a:gd name="connsiteY3" fmla="*/ 1466824 h 4281623"/>
              <a:gd name="connsiteX4" fmla="*/ 6332961 w 6333075"/>
              <a:gd name="connsiteY4" fmla="*/ 3685710 h 4281623"/>
              <a:gd name="connsiteX5" fmla="*/ 5851756 w 6333075"/>
              <a:gd name="connsiteY5" fmla="*/ 4281623 h 4281623"/>
              <a:gd name="connsiteX6" fmla="*/ 2232194 w 6333075"/>
              <a:gd name="connsiteY6" fmla="*/ 4254191 h 4281623"/>
              <a:gd name="connsiteX7" fmla="*/ 771451 w 6333075"/>
              <a:gd name="connsiteY7" fmla="*/ 3867421 h 4281623"/>
              <a:gd name="connsiteX8" fmla="*/ 816925 w 6333075"/>
              <a:gd name="connsiteY8" fmla="*/ 0 h 4281623"/>
              <a:gd name="connsiteX0" fmla="*/ 45561 w 5561711"/>
              <a:gd name="connsiteY0" fmla="*/ 0 h 4281623"/>
              <a:gd name="connsiteX1" fmla="*/ 4036102 w 5561711"/>
              <a:gd name="connsiteY1" fmla="*/ 1437839 h 4281623"/>
              <a:gd name="connsiteX2" fmla="*/ 5005584 w 5561711"/>
              <a:gd name="connsiteY2" fmla="*/ 898343 h 4281623"/>
              <a:gd name="connsiteX3" fmla="*/ 5561597 w 5561711"/>
              <a:gd name="connsiteY3" fmla="*/ 1466824 h 4281623"/>
              <a:gd name="connsiteX4" fmla="*/ 5561597 w 5561711"/>
              <a:gd name="connsiteY4" fmla="*/ 3685710 h 4281623"/>
              <a:gd name="connsiteX5" fmla="*/ 5080392 w 5561711"/>
              <a:gd name="connsiteY5" fmla="*/ 4281623 h 4281623"/>
              <a:gd name="connsiteX6" fmla="*/ 1460830 w 5561711"/>
              <a:gd name="connsiteY6" fmla="*/ 4254191 h 4281623"/>
              <a:gd name="connsiteX7" fmla="*/ 87 w 5561711"/>
              <a:gd name="connsiteY7" fmla="*/ 3867421 h 4281623"/>
              <a:gd name="connsiteX8" fmla="*/ 45561 w 5561711"/>
              <a:gd name="connsiteY8" fmla="*/ 0 h 4281623"/>
              <a:gd name="connsiteX0" fmla="*/ 45561 w 5561711"/>
              <a:gd name="connsiteY0" fmla="*/ 106778 h 4388401"/>
              <a:gd name="connsiteX1" fmla="*/ 4141304 w 5561711"/>
              <a:gd name="connsiteY1" fmla="*/ 0 h 4388401"/>
              <a:gd name="connsiteX2" fmla="*/ 5005584 w 5561711"/>
              <a:gd name="connsiteY2" fmla="*/ 1005121 h 4388401"/>
              <a:gd name="connsiteX3" fmla="*/ 5561597 w 5561711"/>
              <a:gd name="connsiteY3" fmla="*/ 1573602 h 4388401"/>
              <a:gd name="connsiteX4" fmla="*/ 5561597 w 5561711"/>
              <a:gd name="connsiteY4" fmla="*/ 3792488 h 4388401"/>
              <a:gd name="connsiteX5" fmla="*/ 5080392 w 5561711"/>
              <a:gd name="connsiteY5" fmla="*/ 4388401 h 4388401"/>
              <a:gd name="connsiteX6" fmla="*/ 1460830 w 5561711"/>
              <a:gd name="connsiteY6" fmla="*/ 4360969 h 4388401"/>
              <a:gd name="connsiteX7" fmla="*/ 87 w 5561711"/>
              <a:gd name="connsiteY7" fmla="*/ 3974199 h 4388401"/>
              <a:gd name="connsiteX8" fmla="*/ 45561 w 5561711"/>
              <a:gd name="connsiteY8" fmla="*/ 106778 h 4388401"/>
              <a:gd name="connsiteX0" fmla="*/ 45561 w 6119482"/>
              <a:gd name="connsiteY0" fmla="*/ 106778 h 4388401"/>
              <a:gd name="connsiteX1" fmla="*/ 4141304 w 6119482"/>
              <a:gd name="connsiteY1" fmla="*/ 0 h 4388401"/>
              <a:gd name="connsiteX2" fmla="*/ 6045905 w 6119482"/>
              <a:gd name="connsiteY2" fmla="*/ 96519 h 4388401"/>
              <a:gd name="connsiteX3" fmla="*/ 5561597 w 6119482"/>
              <a:gd name="connsiteY3" fmla="*/ 1573602 h 4388401"/>
              <a:gd name="connsiteX4" fmla="*/ 5561597 w 6119482"/>
              <a:gd name="connsiteY4" fmla="*/ 3792488 h 4388401"/>
              <a:gd name="connsiteX5" fmla="*/ 5080392 w 6119482"/>
              <a:gd name="connsiteY5" fmla="*/ 4388401 h 4388401"/>
              <a:gd name="connsiteX6" fmla="*/ 1460830 w 6119482"/>
              <a:gd name="connsiteY6" fmla="*/ 4360969 h 4388401"/>
              <a:gd name="connsiteX7" fmla="*/ 87 w 6119482"/>
              <a:gd name="connsiteY7" fmla="*/ 3974199 h 4388401"/>
              <a:gd name="connsiteX8" fmla="*/ 45561 w 6119482"/>
              <a:gd name="connsiteY8" fmla="*/ 106778 h 4388401"/>
              <a:gd name="connsiteX0" fmla="*/ 45561 w 6191837"/>
              <a:gd name="connsiteY0" fmla="*/ 106778 h 4388401"/>
              <a:gd name="connsiteX1" fmla="*/ 4141304 w 6191837"/>
              <a:gd name="connsiteY1" fmla="*/ 0 h 4388401"/>
              <a:gd name="connsiteX2" fmla="*/ 6045905 w 6191837"/>
              <a:gd name="connsiteY2" fmla="*/ 96519 h 4388401"/>
              <a:gd name="connsiteX3" fmla="*/ 6064223 w 6191837"/>
              <a:gd name="connsiteY3" fmla="*/ 2391343 h 4388401"/>
              <a:gd name="connsiteX4" fmla="*/ 5561597 w 6191837"/>
              <a:gd name="connsiteY4" fmla="*/ 3792488 h 4388401"/>
              <a:gd name="connsiteX5" fmla="*/ 5080392 w 6191837"/>
              <a:gd name="connsiteY5" fmla="*/ 4388401 h 4388401"/>
              <a:gd name="connsiteX6" fmla="*/ 1460830 w 6191837"/>
              <a:gd name="connsiteY6" fmla="*/ 4360969 h 4388401"/>
              <a:gd name="connsiteX7" fmla="*/ 87 w 6191837"/>
              <a:gd name="connsiteY7" fmla="*/ 3974199 h 4388401"/>
              <a:gd name="connsiteX8" fmla="*/ 45561 w 6191837"/>
              <a:gd name="connsiteY8" fmla="*/ 106778 h 4388401"/>
              <a:gd name="connsiteX0" fmla="*/ 45561 w 6132520"/>
              <a:gd name="connsiteY0" fmla="*/ 106778 h 4388401"/>
              <a:gd name="connsiteX1" fmla="*/ 4141304 w 6132520"/>
              <a:gd name="connsiteY1" fmla="*/ 0 h 4388401"/>
              <a:gd name="connsiteX2" fmla="*/ 6045905 w 6132520"/>
              <a:gd name="connsiteY2" fmla="*/ 96519 h 4388401"/>
              <a:gd name="connsiteX3" fmla="*/ 5713554 w 6132520"/>
              <a:gd name="connsiteY3" fmla="*/ 1301027 h 4388401"/>
              <a:gd name="connsiteX4" fmla="*/ 5561597 w 6132520"/>
              <a:gd name="connsiteY4" fmla="*/ 3792488 h 4388401"/>
              <a:gd name="connsiteX5" fmla="*/ 5080392 w 6132520"/>
              <a:gd name="connsiteY5" fmla="*/ 4388401 h 4388401"/>
              <a:gd name="connsiteX6" fmla="*/ 1460830 w 6132520"/>
              <a:gd name="connsiteY6" fmla="*/ 4360969 h 4388401"/>
              <a:gd name="connsiteX7" fmla="*/ 87 w 6132520"/>
              <a:gd name="connsiteY7" fmla="*/ 3974199 h 4388401"/>
              <a:gd name="connsiteX8" fmla="*/ 45561 w 6132520"/>
              <a:gd name="connsiteY8" fmla="*/ 106778 h 4388401"/>
              <a:gd name="connsiteX0" fmla="*/ 45561 w 6080401"/>
              <a:gd name="connsiteY0" fmla="*/ 106778 h 4388401"/>
              <a:gd name="connsiteX1" fmla="*/ 4141304 w 6080401"/>
              <a:gd name="connsiteY1" fmla="*/ 0 h 4388401"/>
              <a:gd name="connsiteX2" fmla="*/ 5987461 w 6080401"/>
              <a:gd name="connsiteY2" fmla="*/ 278245 h 4388401"/>
              <a:gd name="connsiteX3" fmla="*/ 5713554 w 6080401"/>
              <a:gd name="connsiteY3" fmla="*/ 1301027 h 4388401"/>
              <a:gd name="connsiteX4" fmla="*/ 5561597 w 6080401"/>
              <a:gd name="connsiteY4" fmla="*/ 3792488 h 4388401"/>
              <a:gd name="connsiteX5" fmla="*/ 5080392 w 6080401"/>
              <a:gd name="connsiteY5" fmla="*/ 4388401 h 4388401"/>
              <a:gd name="connsiteX6" fmla="*/ 1460830 w 6080401"/>
              <a:gd name="connsiteY6" fmla="*/ 4360969 h 4388401"/>
              <a:gd name="connsiteX7" fmla="*/ 87 w 6080401"/>
              <a:gd name="connsiteY7" fmla="*/ 3974199 h 4388401"/>
              <a:gd name="connsiteX8" fmla="*/ 45561 w 6080401"/>
              <a:gd name="connsiteY8" fmla="*/ 106778 h 4388401"/>
              <a:gd name="connsiteX0" fmla="*/ 45561 w 5987461"/>
              <a:gd name="connsiteY0" fmla="*/ 106778 h 4388401"/>
              <a:gd name="connsiteX1" fmla="*/ 4141304 w 5987461"/>
              <a:gd name="connsiteY1" fmla="*/ 0 h 4388401"/>
              <a:gd name="connsiteX2" fmla="*/ 5987461 w 5987461"/>
              <a:gd name="connsiteY2" fmla="*/ 278245 h 4388401"/>
              <a:gd name="connsiteX3" fmla="*/ 5713554 w 5987461"/>
              <a:gd name="connsiteY3" fmla="*/ 1301027 h 4388401"/>
              <a:gd name="connsiteX4" fmla="*/ 5561597 w 5987461"/>
              <a:gd name="connsiteY4" fmla="*/ 3792488 h 4388401"/>
              <a:gd name="connsiteX5" fmla="*/ 5080392 w 5987461"/>
              <a:gd name="connsiteY5" fmla="*/ 4388401 h 4388401"/>
              <a:gd name="connsiteX6" fmla="*/ 1460830 w 5987461"/>
              <a:gd name="connsiteY6" fmla="*/ 4360969 h 4388401"/>
              <a:gd name="connsiteX7" fmla="*/ 87 w 5987461"/>
              <a:gd name="connsiteY7" fmla="*/ 3974199 h 4388401"/>
              <a:gd name="connsiteX8" fmla="*/ 45561 w 5987461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713554 w 6040846"/>
              <a:gd name="connsiteY3" fmla="*/ 1301027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994090 w 6040846"/>
              <a:gd name="connsiteY3" fmla="*/ 1937048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6017468 w 6040846"/>
              <a:gd name="connsiteY3" fmla="*/ 210712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0846" h="4388401">
                <a:moveTo>
                  <a:pt x="45561" y="106778"/>
                </a:moveTo>
                <a:lnTo>
                  <a:pt x="4141304" y="0"/>
                </a:lnTo>
                <a:lnTo>
                  <a:pt x="5987461" y="278245"/>
                </a:lnTo>
                <a:cubicBezTo>
                  <a:pt x="5658529" y="3685191"/>
                  <a:pt x="6023702" y="-167259"/>
                  <a:pt x="6017468" y="210712"/>
                </a:cubicBezTo>
                <a:lnTo>
                  <a:pt x="6040846" y="3974210"/>
                </a:lnTo>
                <a:cubicBezTo>
                  <a:pt x="6040846" y="4288173"/>
                  <a:pt x="5394355" y="4388401"/>
                  <a:pt x="5080392" y="4388401"/>
                </a:cubicBezTo>
                <a:lnTo>
                  <a:pt x="1460830" y="4360969"/>
                </a:lnTo>
                <a:cubicBezTo>
                  <a:pt x="1146867" y="4360969"/>
                  <a:pt x="87" y="4288162"/>
                  <a:pt x="87" y="3974199"/>
                </a:cubicBezTo>
                <a:cubicBezTo>
                  <a:pt x="-1196" y="-258725"/>
                  <a:pt x="11775" y="4048847"/>
                  <a:pt x="45561" y="106778"/>
                </a:cubicBezTo>
                <a:close/>
              </a:path>
            </a:pathLst>
          </a:cu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043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ideo 22" title="Grafik aus Linien und Formen">
            <a:hlinkClick r:id="" action="ppaction://media"/>
            <a:extLst>
              <a:ext uri="{FF2B5EF4-FFF2-40B4-BE49-F238E27FC236}">
                <a16:creationId xmlns:a16="http://schemas.microsoft.com/office/drawing/2014/main" id="{675A3C3E-9EFF-2F43-EAAA-A053F5C9E6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31000" contrast="9000"/>
          </a:blip>
          <a:stretch>
            <a:fillRect/>
          </a:stretch>
        </p:blipFill>
        <p:spPr>
          <a:xfrm>
            <a:off x="-28866" y="0"/>
            <a:ext cx="12220865" cy="6858000"/>
          </a:xfrm>
          <a:prstGeom prst="rect">
            <a:avLst/>
          </a:prstGeom>
        </p:spPr>
      </p:pic>
      <p:sp>
        <p:nvSpPr>
          <p:cNvPr id="29" name="Abgerundetes Rechteck 2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6" y="3988126"/>
            <a:ext cx="320999" cy="30480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Abgerundetes Rechteck 6">
            <a:extLst>
              <a:ext uri="{FF2B5EF4-FFF2-40B4-BE49-F238E27FC236}">
                <a16:creationId xmlns:a16="http://schemas.microsoft.com/office/drawing/2014/main" id="{1E295AB5-F486-4441-9A5C-A61C8F166BD9}"/>
              </a:ext>
            </a:extLst>
          </p:cNvPr>
          <p:cNvSpPr/>
          <p:nvPr/>
        </p:nvSpPr>
        <p:spPr>
          <a:xfrm>
            <a:off x="57731" y="80459"/>
            <a:ext cx="913296" cy="1236134"/>
          </a:xfrm>
          <a:prstGeom prst="roundRect">
            <a:avLst/>
          </a:prstGeom>
          <a:solidFill>
            <a:srgbClr val="FAB8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31">
            <a:extLst>
              <a:ext uri="{FF2B5EF4-FFF2-40B4-BE49-F238E27FC236}">
                <a16:creationId xmlns:a16="http://schemas.microsoft.com/office/drawing/2014/main" id="{3D04A950-5D96-414E-8BFE-766543AC73BF}"/>
              </a:ext>
            </a:extLst>
          </p:cNvPr>
          <p:cNvSpPr/>
          <p:nvPr/>
        </p:nvSpPr>
        <p:spPr>
          <a:xfrm>
            <a:off x="1638731" y="255768"/>
            <a:ext cx="5236201" cy="792672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" y="213012"/>
            <a:ext cx="971027" cy="971027"/>
          </a:xfrm>
          <a:prstGeom prst="rect">
            <a:avLst/>
          </a:prstGeom>
        </p:spPr>
      </p:pic>
      <p:sp>
        <p:nvSpPr>
          <p:cNvPr id="31" name="Abgerundetes Rechteck 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805531"/>
            <a:ext cx="321000" cy="304801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5213568"/>
            <a:ext cx="321000" cy="30480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5621604"/>
            <a:ext cx="320999" cy="310275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3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445811"/>
            <a:ext cx="321000" cy="310277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31">
            <a:extLst>
              <a:ext uri="{FF2B5EF4-FFF2-40B4-BE49-F238E27FC236}">
                <a16:creationId xmlns:a16="http://schemas.microsoft.com/office/drawing/2014/main" id="{C4783FC7-787B-4125-B4D4-2002F2A308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396162"/>
            <a:ext cx="320999" cy="304806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638731" y="390494"/>
            <a:ext cx="523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latin typeface="Bahnschrift" panose="020B0502040204020203" pitchFamily="34" charset="0"/>
              </a:rPr>
              <a:t>1. Definition von Transsexualität</a:t>
            </a:r>
          </a:p>
        </p:txBody>
      </p:sp>
      <p:sp>
        <p:nvSpPr>
          <p:cNvPr id="11" name="Abgerundetes Rechteck 31">
            <a:extLst>
              <a:ext uri="{FF2B5EF4-FFF2-40B4-BE49-F238E27FC236}">
                <a16:creationId xmlns:a16="http://schemas.microsoft.com/office/drawing/2014/main" id="{5FB1C25D-4639-41EC-8AFF-61BFCA8FC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032300"/>
            <a:ext cx="321000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4E76D52-D573-BD97-B684-C58B336B3B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5" y="3932672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1F7CFDB-8FFD-3BC2-644D-73E7DA02B6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4" y="4328762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D1CD3E3-10B6-56B6-6883-EC1DE6A883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3" y="475588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C93F62-2569-FC9A-ABB7-9ECF6FA418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150985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13EF9B5-C0BD-ABAA-123F-DE4B553EBF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550276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6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82AA294-0A8C-C7A7-C18D-50A5B2B6B5D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5969408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1210216-3F07-51A5-2BB9-DB9CEA327E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6405354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8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6033E82-AB24-17D6-1814-D9BD497C82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94" y="508219"/>
            <a:ext cx="3820543" cy="3820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C08ACE5-7985-C2EF-C23E-8265AF712209}"/>
              </a:ext>
            </a:extLst>
          </p:cNvPr>
          <p:cNvSpPr/>
          <p:nvPr/>
        </p:nvSpPr>
        <p:spPr>
          <a:xfrm>
            <a:off x="819509" y="2191109"/>
            <a:ext cx="6803675" cy="3571336"/>
          </a:xfrm>
          <a:prstGeom prst="roundRect">
            <a:avLst/>
          </a:prstGeom>
          <a:solidFill>
            <a:srgbClr val="FAB8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68593E-5E64-3123-7415-6F175D445592}"/>
              </a:ext>
            </a:extLst>
          </p:cNvPr>
          <p:cNvSpPr txBox="1"/>
          <p:nvPr/>
        </p:nvSpPr>
        <p:spPr>
          <a:xfrm>
            <a:off x="1129756" y="2545616"/>
            <a:ext cx="6254150" cy="286232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  <a:cs typeface="Vani" panose="020B0502040204020203" pitchFamily="18" charset="0"/>
              </a:rPr>
              <a:t>➥ Transsexualität bezeichnet Personen die sich in einem anderen Geschlecht fühlen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  <a:cs typeface="Vani" panose="020B0502040204020203" pitchFamily="18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  <a:cs typeface="Vani" panose="020B0502040204020203" pitchFamily="18" charset="0"/>
              </a:rPr>
              <a:t>➥ Meisten mit dem Wunsch des Geschlechts Wandels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  <a:cs typeface="Vani" panose="020B0502040204020203" pitchFamily="18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  <a:cs typeface="Vani" panose="020B0502040204020203" pitchFamily="18" charset="0"/>
              </a:rPr>
              <a:t>➥ Hormontherapie oder chirurgische Eingriffe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  <a:cs typeface="Vani" panose="020B0502040204020203" pitchFamily="18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  <a:cs typeface="Vani" panose="020B0502040204020203" pitchFamily="18" charset="0"/>
              </a:rPr>
              <a:t>➥ Nicht Mann nicht Frau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  <a:cs typeface="Vani" panose="020B0502040204020203" pitchFamily="18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  <a:cs typeface="Vani" panose="020B0502040204020203" pitchFamily="18" charset="0"/>
              </a:rPr>
              <a:t>➥ Psychische Belastung</a:t>
            </a:r>
          </a:p>
        </p:txBody>
      </p:sp>
    </p:spTree>
    <p:extLst>
      <p:ext uri="{BB962C8B-B14F-4D97-AF65-F5344CB8AC3E}">
        <p14:creationId xmlns:p14="http://schemas.microsoft.com/office/powerpoint/2010/main" val="3325846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7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 mute="1">
                <p:cTn id="83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/>
      <p:bldP spid="6" grpId="0"/>
      <p:bldP spid="7" grpId="0"/>
      <p:bldP spid="8" grpId="0"/>
      <p:bldP spid="14" grpId="0"/>
      <p:bldP spid="15" grpId="0"/>
      <p:bldP spid="17" grpId="0"/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on DeSantis' Florida regime tells schools to ignore Biden protections for  trans ki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200000"/>
                    </a14:imgEffect>
                    <a14:imgEffect>
                      <a14:brightnessContrast bright="-1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5" y="0"/>
            <a:ext cx="12257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bgerundetes Rechteck 28"/>
          <p:cNvSpPr/>
          <p:nvPr/>
        </p:nvSpPr>
        <p:spPr>
          <a:xfrm>
            <a:off x="6634065" y="2628216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Abgerundetes Rechteck 6">
            <a:extLst>
              <a:ext uri="{FF2B5EF4-FFF2-40B4-BE49-F238E27FC236}">
                <a16:creationId xmlns:a16="http://schemas.microsoft.com/office/drawing/2014/main" id="{21A8201D-11DF-48D3-9271-18CE83541E01}"/>
              </a:ext>
            </a:extLst>
          </p:cNvPr>
          <p:cNvSpPr/>
          <p:nvPr/>
        </p:nvSpPr>
        <p:spPr>
          <a:xfrm>
            <a:off x="7114032" y="858063"/>
            <a:ext cx="3363467" cy="71612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6">
            <a:extLst>
              <a:ext uri="{FF2B5EF4-FFF2-40B4-BE49-F238E27FC236}">
                <a16:creationId xmlns:a16="http://schemas.microsoft.com/office/drawing/2014/main" id="{1E295AB5-F486-4441-9A5C-A61C8F166BD9}"/>
              </a:ext>
            </a:extLst>
          </p:cNvPr>
          <p:cNvSpPr/>
          <p:nvPr/>
        </p:nvSpPr>
        <p:spPr>
          <a:xfrm>
            <a:off x="298635" y="858064"/>
            <a:ext cx="4500508" cy="5455697"/>
          </a:xfrm>
          <a:prstGeom prst="round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31">
            <a:extLst>
              <a:ext uri="{FF2B5EF4-FFF2-40B4-BE49-F238E27FC236}">
                <a16:creationId xmlns:a16="http://schemas.microsoft.com/office/drawing/2014/main" id="{3D04A950-5D96-414E-8BFE-766543AC73BF}"/>
              </a:ext>
            </a:extLst>
          </p:cNvPr>
          <p:cNvSpPr/>
          <p:nvPr/>
        </p:nvSpPr>
        <p:spPr>
          <a:xfrm>
            <a:off x="6634065" y="2078691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1261872"/>
            <a:ext cx="4731431" cy="473143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14032" y="769342"/>
            <a:ext cx="3291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Gliederung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6622207" y="3716094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>
            <a:off x="6622207" y="4307402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>
            <a:off x="6622207" y="4851341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/>
        </p:nvSpPr>
        <p:spPr>
          <a:xfrm>
            <a:off x="6610349" y="5939219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6850807" y="2646692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2. Häufigkeit von Transsexualität</a:t>
            </a:r>
          </a:p>
        </p:txBody>
      </p:sp>
      <p:pic>
        <p:nvPicPr>
          <p:cNvPr id="2052" name="Picture 4" descr="▷ Finanzkontrakte: Definition, Erklärung &amp; Beispie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21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269">
            <a:off x="3473225" y="2537319"/>
            <a:ext cx="211455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31">
            <a:extLst>
              <a:ext uri="{FF2B5EF4-FFF2-40B4-BE49-F238E27FC236}">
                <a16:creationId xmlns:a16="http://schemas.microsoft.com/office/drawing/2014/main" id="{C4783FC7-787B-4125-B4D4-2002F2A308FB}"/>
              </a:ext>
            </a:extLst>
          </p:cNvPr>
          <p:cNvSpPr/>
          <p:nvPr/>
        </p:nvSpPr>
        <p:spPr>
          <a:xfrm>
            <a:off x="6634065" y="3177628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827091" y="2106751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1. Definition von Transsexualität</a:t>
            </a:r>
          </a:p>
        </p:txBody>
      </p:sp>
      <p:sp>
        <p:nvSpPr>
          <p:cNvPr id="11" name="Abgerundetes Rechteck 31">
            <a:extLst>
              <a:ext uri="{FF2B5EF4-FFF2-40B4-BE49-F238E27FC236}">
                <a16:creationId xmlns:a16="http://schemas.microsoft.com/office/drawing/2014/main" id="{5FB1C25D-4639-41EC-8AFF-61BFCA8FCEE4}"/>
              </a:ext>
            </a:extLst>
          </p:cNvPr>
          <p:cNvSpPr/>
          <p:nvPr/>
        </p:nvSpPr>
        <p:spPr>
          <a:xfrm>
            <a:off x="6622207" y="5395280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9">
            <a:extLst>
              <a:ext uri="{FF2B5EF4-FFF2-40B4-BE49-F238E27FC236}">
                <a16:creationId xmlns:a16="http://schemas.microsoft.com/office/drawing/2014/main" id="{2FC081A9-DBF7-46B1-B899-348B64324F49}"/>
              </a:ext>
            </a:extLst>
          </p:cNvPr>
          <p:cNvSpPr/>
          <p:nvPr/>
        </p:nvSpPr>
        <p:spPr>
          <a:xfrm>
            <a:off x="6636333" y="3717087"/>
            <a:ext cx="4375555" cy="408929"/>
          </a:xfrm>
          <a:custGeom>
            <a:avLst/>
            <a:gdLst>
              <a:gd name="connsiteX0" fmla="*/ 0 w 4544568"/>
              <a:gd name="connsiteY0" fmla="*/ 568481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0 w 4544568"/>
              <a:gd name="connsiteY8" fmla="*/ 568481 h 3355848"/>
              <a:gd name="connsiteX0" fmla="*/ 1673352 w 4544568"/>
              <a:gd name="connsiteY0" fmla="*/ 1290857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673352 w 4544568"/>
              <a:gd name="connsiteY0" fmla="*/ 1290857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88555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7785 h 3360480"/>
              <a:gd name="connsiteX1" fmla="*/ 3019073 w 4544568"/>
              <a:gd name="connsiteY1" fmla="*/ 544128 h 3360480"/>
              <a:gd name="connsiteX2" fmla="*/ 3988555 w 4544568"/>
              <a:gd name="connsiteY2" fmla="*/ 4632 h 3360480"/>
              <a:gd name="connsiteX3" fmla="*/ 4544568 w 4544568"/>
              <a:gd name="connsiteY3" fmla="*/ 573113 h 3360480"/>
              <a:gd name="connsiteX4" fmla="*/ 4544568 w 4544568"/>
              <a:gd name="connsiteY4" fmla="*/ 2791999 h 3360480"/>
              <a:gd name="connsiteX5" fmla="*/ 3976087 w 4544568"/>
              <a:gd name="connsiteY5" fmla="*/ 3360480 h 3360480"/>
              <a:gd name="connsiteX6" fmla="*/ 568481 w 4544568"/>
              <a:gd name="connsiteY6" fmla="*/ 3360480 h 3360480"/>
              <a:gd name="connsiteX7" fmla="*/ 0 w 4544568"/>
              <a:gd name="connsiteY7" fmla="*/ 2791999 h 3360480"/>
              <a:gd name="connsiteX8" fmla="*/ 1810512 w 4544568"/>
              <a:gd name="connsiteY8" fmla="*/ 1377785 h 3360480"/>
              <a:gd name="connsiteX0" fmla="*/ 1810512 w 4544682"/>
              <a:gd name="connsiteY0" fmla="*/ 1378790 h 3361485"/>
              <a:gd name="connsiteX1" fmla="*/ 3019073 w 4544682"/>
              <a:gd name="connsiteY1" fmla="*/ 545133 h 3361485"/>
              <a:gd name="connsiteX2" fmla="*/ 3988555 w 4544682"/>
              <a:gd name="connsiteY2" fmla="*/ 5637 h 3361485"/>
              <a:gd name="connsiteX3" fmla="*/ 4544568 w 4544682"/>
              <a:gd name="connsiteY3" fmla="*/ 574118 h 3361485"/>
              <a:gd name="connsiteX4" fmla="*/ 4544568 w 4544682"/>
              <a:gd name="connsiteY4" fmla="*/ 2793004 h 3361485"/>
              <a:gd name="connsiteX5" fmla="*/ 3976087 w 4544682"/>
              <a:gd name="connsiteY5" fmla="*/ 3361485 h 3361485"/>
              <a:gd name="connsiteX6" fmla="*/ 568481 w 4544682"/>
              <a:gd name="connsiteY6" fmla="*/ 3361485 h 3361485"/>
              <a:gd name="connsiteX7" fmla="*/ 0 w 4544682"/>
              <a:gd name="connsiteY7" fmla="*/ 2793004 h 3361485"/>
              <a:gd name="connsiteX8" fmla="*/ 1810512 w 4544682"/>
              <a:gd name="connsiteY8" fmla="*/ 1378790 h 3361485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56848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44380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2827454 w 5561624"/>
              <a:gd name="connsiteY0" fmla="*/ 1378790 h 3388917"/>
              <a:gd name="connsiteX1" fmla="*/ 4036015 w 5561624"/>
              <a:gd name="connsiteY1" fmla="*/ 545133 h 3388917"/>
              <a:gd name="connsiteX2" fmla="*/ 5005497 w 5561624"/>
              <a:gd name="connsiteY2" fmla="*/ 5637 h 3388917"/>
              <a:gd name="connsiteX3" fmla="*/ 5561510 w 5561624"/>
              <a:gd name="connsiteY3" fmla="*/ 574118 h 3388917"/>
              <a:gd name="connsiteX4" fmla="*/ 5561510 w 5561624"/>
              <a:gd name="connsiteY4" fmla="*/ 2793004 h 3388917"/>
              <a:gd name="connsiteX5" fmla="*/ 5080305 w 5561624"/>
              <a:gd name="connsiteY5" fmla="*/ 3388917 h 3388917"/>
              <a:gd name="connsiteX6" fmla="*/ 1460743 w 5561624"/>
              <a:gd name="connsiteY6" fmla="*/ 3361485 h 3388917"/>
              <a:gd name="connsiteX7" fmla="*/ 0 w 5561624"/>
              <a:gd name="connsiteY7" fmla="*/ 2974715 h 3388917"/>
              <a:gd name="connsiteX8" fmla="*/ 2827454 w 5561624"/>
              <a:gd name="connsiteY8" fmla="*/ 1378790 h 3388917"/>
              <a:gd name="connsiteX0" fmla="*/ 2827455 w 5561625"/>
              <a:gd name="connsiteY0" fmla="*/ 1378790 h 3388917"/>
              <a:gd name="connsiteX1" fmla="*/ 4036016 w 5561625"/>
              <a:gd name="connsiteY1" fmla="*/ 545133 h 3388917"/>
              <a:gd name="connsiteX2" fmla="*/ 5005498 w 5561625"/>
              <a:gd name="connsiteY2" fmla="*/ 5637 h 3388917"/>
              <a:gd name="connsiteX3" fmla="*/ 5561511 w 5561625"/>
              <a:gd name="connsiteY3" fmla="*/ 574118 h 3388917"/>
              <a:gd name="connsiteX4" fmla="*/ 5561511 w 5561625"/>
              <a:gd name="connsiteY4" fmla="*/ 2793004 h 3388917"/>
              <a:gd name="connsiteX5" fmla="*/ 5080306 w 5561625"/>
              <a:gd name="connsiteY5" fmla="*/ 3388917 h 3388917"/>
              <a:gd name="connsiteX6" fmla="*/ 1460744 w 5561625"/>
              <a:gd name="connsiteY6" fmla="*/ 3361485 h 3388917"/>
              <a:gd name="connsiteX7" fmla="*/ 1 w 5561625"/>
              <a:gd name="connsiteY7" fmla="*/ 2974715 h 3388917"/>
              <a:gd name="connsiteX8" fmla="*/ 2827455 w 5561625"/>
              <a:gd name="connsiteY8" fmla="*/ 1378790 h 3388917"/>
              <a:gd name="connsiteX0" fmla="*/ 816925 w 6333075"/>
              <a:gd name="connsiteY0" fmla="*/ 0 h 4281623"/>
              <a:gd name="connsiteX1" fmla="*/ 4807466 w 6333075"/>
              <a:gd name="connsiteY1" fmla="*/ 1437839 h 4281623"/>
              <a:gd name="connsiteX2" fmla="*/ 5776948 w 6333075"/>
              <a:gd name="connsiteY2" fmla="*/ 898343 h 4281623"/>
              <a:gd name="connsiteX3" fmla="*/ 6332961 w 6333075"/>
              <a:gd name="connsiteY3" fmla="*/ 1466824 h 4281623"/>
              <a:gd name="connsiteX4" fmla="*/ 6332961 w 6333075"/>
              <a:gd name="connsiteY4" fmla="*/ 3685710 h 4281623"/>
              <a:gd name="connsiteX5" fmla="*/ 5851756 w 6333075"/>
              <a:gd name="connsiteY5" fmla="*/ 4281623 h 4281623"/>
              <a:gd name="connsiteX6" fmla="*/ 2232194 w 6333075"/>
              <a:gd name="connsiteY6" fmla="*/ 4254191 h 4281623"/>
              <a:gd name="connsiteX7" fmla="*/ 771451 w 6333075"/>
              <a:gd name="connsiteY7" fmla="*/ 3867421 h 4281623"/>
              <a:gd name="connsiteX8" fmla="*/ 816925 w 6333075"/>
              <a:gd name="connsiteY8" fmla="*/ 0 h 4281623"/>
              <a:gd name="connsiteX0" fmla="*/ 45561 w 5561711"/>
              <a:gd name="connsiteY0" fmla="*/ 0 h 4281623"/>
              <a:gd name="connsiteX1" fmla="*/ 4036102 w 5561711"/>
              <a:gd name="connsiteY1" fmla="*/ 1437839 h 4281623"/>
              <a:gd name="connsiteX2" fmla="*/ 5005584 w 5561711"/>
              <a:gd name="connsiteY2" fmla="*/ 898343 h 4281623"/>
              <a:gd name="connsiteX3" fmla="*/ 5561597 w 5561711"/>
              <a:gd name="connsiteY3" fmla="*/ 1466824 h 4281623"/>
              <a:gd name="connsiteX4" fmla="*/ 5561597 w 5561711"/>
              <a:gd name="connsiteY4" fmla="*/ 3685710 h 4281623"/>
              <a:gd name="connsiteX5" fmla="*/ 5080392 w 5561711"/>
              <a:gd name="connsiteY5" fmla="*/ 4281623 h 4281623"/>
              <a:gd name="connsiteX6" fmla="*/ 1460830 w 5561711"/>
              <a:gd name="connsiteY6" fmla="*/ 4254191 h 4281623"/>
              <a:gd name="connsiteX7" fmla="*/ 87 w 5561711"/>
              <a:gd name="connsiteY7" fmla="*/ 3867421 h 4281623"/>
              <a:gd name="connsiteX8" fmla="*/ 45561 w 5561711"/>
              <a:gd name="connsiteY8" fmla="*/ 0 h 4281623"/>
              <a:gd name="connsiteX0" fmla="*/ 45561 w 5561711"/>
              <a:gd name="connsiteY0" fmla="*/ 106778 h 4388401"/>
              <a:gd name="connsiteX1" fmla="*/ 4141304 w 5561711"/>
              <a:gd name="connsiteY1" fmla="*/ 0 h 4388401"/>
              <a:gd name="connsiteX2" fmla="*/ 5005584 w 5561711"/>
              <a:gd name="connsiteY2" fmla="*/ 1005121 h 4388401"/>
              <a:gd name="connsiteX3" fmla="*/ 5561597 w 5561711"/>
              <a:gd name="connsiteY3" fmla="*/ 1573602 h 4388401"/>
              <a:gd name="connsiteX4" fmla="*/ 5561597 w 5561711"/>
              <a:gd name="connsiteY4" fmla="*/ 3792488 h 4388401"/>
              <a:gd name="connsiteX5" fmla="*/ 5080392 w 5561711"/>
              <a:gd name="connsiteY5" fmla="*/ 4388401 h 4388401"/>
              <a:gd name="connsiteX6" fmla="*/ 1460830 w 5561711"/>
              <a:gd name="connsiteY6" fmla="*/ 4360969 h 4388401"/>
              <a:gd name="connsiteX7" fmla="*/ 87 w 5561711"/>
              <a:gd name="connsiteY7" fmla="*/ 3974199 h 4388401"/>
              <a:gd name="connsiteX8" fmla="*/ 45561 w 5561711"/>
              <a:gd name="connsiteY8" fmla="*/ 106778 h 4388401"/>
              <a:gd name="connsiteX0" fmla="*/ 45561 w 6119482"/>
              <a:gd name="connsiteY0" fmla="*/ 106778 h 4388401"/>
              <a:gd name="connsiteX1" fmla="*/ 4141304 w 6119482"/>
              <a:gd name="connsiteY1" fmla="*/ 0 h 4388401"/>
              <a:gd name="connsiteX2" fmla="*/ 6045905 w 6119482"/>
              <a:gd name="connsiteY2" fmla="*/ 96519 h 4388401"/>
              <a:gd name="connsiteX3" fmla="*/ 5561597 w 6119482"/>
              <a:gd name="connsiteY3" fmla="*/ 1573602 h 4388401"/>
              <a:gd name="connsiteX4" fmla="*/ 5561597 w 6119482"/>
              <a:gd name="connsiteY4" fmla="*/ 3792488 h 4388401"/>
              <a:gd name="connsiteX5" fmla="*/ 5080392 w 6119482"/>
              <a:gd name="connsiteY5" fmla="*/ 4388401 h 4388401"/>
              <a:gd name="connsiteX6" fmla="*/ 1460830 w 6119482"/>
              <a:gd name="connsiteY6" fmla="*/ 4360969 h 4388401"/>
              <a:gd name="connsiteX7" fmla="*/ 87 w 6119482"/>
              <a:gd name="connsiteY7" fmla="*/ 3974199 h 4388401"/>
              <a:gd name="connsiteX8" fmla="*/ 45561 w 6119482"/>
              <a:gd name="connsiteY8" fmla="*/ 106778 h 4388401"/>
              <a:gd name="connsiteX0" fmla="*/ 45561 w 6191837"/>
              <a:gd name="connsiteY0" fmla="*/ 106778 h 4388401"/>
              <a:gd name="connsiteX1" fmla="*/ 4141304 w 6191837"/>
              <a:gd name="connsiteY1" fmla="*/ 0 h 4388401"/>
              <a:gd name="connsiteX2" fmla="*/ 6045905 w 6191837"/>
              <a:gd name="connsiteY2" fmla="*/ 96519 h 4388401"/>
              <a:gd name="connsiteX3" fmla="*/ 6064223 w 6191837"/>
              <a:gd name="connsiteY3" fmla="*/ 2391343 h 4388401"/>
              <a:gd name="connsiteX4" fmla="*/ 5561597 w 6191837"/>
              <a:gd name="connsiteY4" fmla="*/ 3792488 h 4388401"/>
              <a:gd name="connsiteX5" fmla="*/ 5080392 w 6191837"/>
              <a:gd name="connsiteY5" fmla="*/ 4388401 h 4388401"/>
              <a:gd name="connsiteX6" fmla="*/ 1460830 w 6191837"/>
              <a:gd name="connsiteY6" fmla="*/ 4360969 h 4388401"/>
              <a:gd name="connsiteX7" fmla="*/ 87 w 6191837"/>
              <a:gd name="connsiteY7" fmla="*/ 3974199 h 4388401"/>
              <a:gd name="connsiteX8" fmla="*/ 45561 w 6191837"/>
              <a:gd name="connsiteY8" fmla="*/ 106778 h 4388401"/>
              <a:gd name="connsiteX0" fmla="*/ 45561 w 6132520"/>
              <a:gd name="connsiteY0" fmla="*/ 106778 h 4388401"/>
              <a:gd name="connsiteX1" fmla="*/ 4141304 w 6132520"/>
              <a:gd name="connsiteY1" fmla="*/ 0 h 4388401"/>
              <a:gd name="connsiteX2" fmla="*/ 6045905 w 6132520"/>
              <a:gd name="connsiteY2" fmla="*/ 96519 h 4388401"/>
              <a:gd name="connsiteX3" fmla="*/ 5713554 w 6132520"/>
              <a:gd name="connsiteY3" fmla="*/ 1301027 h 4388401"/>
              <a:gd name="connsiteX4" fmla="*/ 5561597 w 6132520"/>
              <a:gd name="connsiteY4" fmla="*/ 3792488 h 4388401"/>
              <a:gd name="connsiteX5" fmla="*/ 5080392 w 6132520"/>
              <a:gd name="connsiteY5" fmla="*/ 4388401 h 4388401"/>
              <a:gd name="connsiteX6" fmla="*/ 1460830 w 6132520"/>
              <a:gd name="connsiteY6" fmla="*/ 4360969 h 4388401"/>
              <a:gd name="connsiteX7" fmla="*/ 87 w 6132520"/>
              <a:gd name="connsiteY7" fmla="*/ 3974199 h 4388401"/>
              <a:gd name="connsiteX8" fmla="*/ 45561 w 6132520"/>
              <a:gd name="connsiteY8" fmla="*/ 106778 h 4388401"/>
              <a:gd name="connsiteX0" fmla="*/ 45561 w 6080401"/>
              <a:gd name="connsiteY0" fmla="*/ 106778 h 4388401"/>
              <a:gd name="connsiteX1" fmla="*/ 4141304 w 6080401"/>
              <a:gd name="connsiteY1" fmla="*/ 0 h 4388401"/>
              <a:gd name="connsiteX2" fmla="*/ 5987461 w 6080401"/>
              <a:gd name="connsiteY2" fmla="*/ 278245 h 4388401"/>
              <a:gd name="connsiteX3" fmla="*/ 5713554 w 6080401"/>
              <a:gd name="connsiteY3" fmla="*/ 1301027 h 4388401"/>
              <a:gd name="connsiteX4" fmla="*/ 5561597 w 6080401"/>
              <a:gd name="connsiteY4" fmla="*/ 3792488 h 4388401"/>
              <a:gd name="connsiteX5" fmla="*/ 5080392 w 6080401"/>
              <a:gd name="connsiteY5" fmla="*/ 4388401 h 4388401"/>
              <a:gd name="connsiteX6" fmla="*/ 1460830 w 6080401"/>
              <a:gd name="connsiteY6" fmla="*/ 4360969 h 4388401"/>
              <a:gd name="connsiteX7" fmla="*/ 87 w 6080401"/>
              <a:gd name="connsiteY7" fmla="*/ 3974199 h 4388401"/>
              <a:gd name="connsiteX8" fmla="*/ 45561 w 6080401"/>
              <a:gd name="connsiteY8" fmla="*/ 106778 h 4388401"/>
              <a:gd name="connsiteX0" fmla="*/ 45561 w 5987461"/>
              <a:gd name="connsiteY0" fmla="*/ 106778 h 4388401"/>
              <a:gd name="connsiteX1" fmla="*/ 4141304 w 5987461"/>
              <a:gd name="connsiteY1" fmla="*/ 0 h 4388401"/>
              <a:gd name="connsiteX2" fmla="*/ 5987461 w 5987461"/>
              <a:gd name="connsiteY2" fmla="*/ 278245 h 4388401"/>
              <a:gd name="connsiteX3" fmla="*/ 5713554 w 5987461"/>
              <a:gd name="connsiteY3" fmla="*/ 1301027 h 4388401"/>
              <a:gd name="connsiteX4" fmla="*/ 5561597 w 5987461"/>
              <a:gd name="connsiteY4" fmla="*/ 3792488 h 4388401"/>
              <a:gd name="connsiteX5" fmla="*/ 5080392 w 5987461"/>
              <a:gd name="connsiteY5" fmla="*/ 4388401 h 4388401"/>
              <a:gd name="connsiteX6" fmla="*/ 1460830 w 5987461"/>
              <a:gd name="connsiteY6" fmla="*/ 4360969 h 4388401"/>
              <a:gd name="connsiteX7" fmla="*/ 87 w 5987461"/>
              <a:gd name="connsiteY7" fmla="*/ 3974199 h 4388401"/>
              <a:gd name="connsiteX8" fmla="*/ 45561 w 5987461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713554 w 6040846"/>
              <a:gd name="connsiteY3" fmla="*/ 1301027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994090 w 6040846"/>
              <a:gd name="connsiteY3" fmla="*/ 1937048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6017468 w 6040846"/>
              <a:gd name="connsiteY3" fmla="*/ 210712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0846" h="4388401">
                <a:moveTo>
                  <a:pt x="45561" y="106778"/>
                </a:moveTo>
                <a:lnTo>
                  <a:pt x="4141304" y="0"/>
                </a:lnTo>
                <a:lnTo>
                  <a:pt x="5987461" y="278245"/>
                </a:lnTo>
                <a:cubicBezTo>
                  <a:pt x="5658529" y="3685191"/>
                  <a:pt x="6023702" y="-167259"/>
                  <a:pt x="6017468" y="210712"/>
                </a:cubicBezTo>
                <a:lnTo>
                  <a:pt x="6040846" y="3974210"/>
                </a:lnTo>
                <a:cubicBezTo>
                  <a:pt x="6040846" y="4288173"/>
                  <a:pt x="5394355" y="4388401"/>
                  <a:pt x="5080392" y="4388401"/>
                </a:cubicBezTo>
                <a:lnTo>
                  <a:pt x="1460830" y="4360969"/>
                </a:lnTo>
                <a:cubicBezTo>
                  <a:pt x="1146867" y="4360969"/>
                  <a:pt x="87" y="4288162"/>
                  <a:pt x="87" y="3974199"/>
                </a:cubicBezTo>
                <a:cubicBezTo>
                  <a:pt x="-1196" y="-258725"/>
                  <a:pt x="11775" y="4048847"/>
                  <a:pt x="45561" y="106778"/>
                </a:cubicBezTo>
                <a:close/>
              </a:path>
            </a:pathLst>
          </a:cu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938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Video 41" title="Weißer sich drehender DNA-Strang">
            <a:hlinkClick r:id="" action="ppaction://media"/>
            <a:extLst>
              <a:ext uri="{FF2B5EF4-FFF2-40B4-BE49-F238E27FC236}">
                <a16:creationId xmlns:a16="http://schemas.microsoft.com/office/drawing/2014/main" id="{6BF1B5EC-BE6A-D743-2AC1-3AA1D0302F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Abgerundetes Rechteck 6">
            <a:extLst>
              <a:ext uri="{FF2B5EF4-FFF2-40B4-BE49-F238E27FC236}">
                <a16:creationId xmlns:a16="http://schemas.microsoft.com/office/drawing/2014/main" id="{05193224-B03D-ECA7-7ED4-7CC8E09AFDAB}"/>
              </a:ext>
            </a:extLst>
          </p:cNvPr>
          <p:cNvSpPr/>
          <p:nvPr/>
        </p:nvSpPr>
        <p:spPr>
          <a:xfrm>
            <a:off x="57731" y="80459"/>
            <a:ext cx="913296" cy="1236134"/>
          </a:xfrm>
          <a:prstGeom prst="roundRect">
            <a:avLst/>
          </a:prstGeom>
          <a:solidFill>
            <a:srgbClr val="FAB8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1C1176E-2221-B054-091F-D525C5480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" y="213012"/>
            <a:ext cx="971027" cy="971027"/>
          </a:xfrm>
          <a:prstGeom prst="rect">
            <a:avLst/>
          </a:prstGeom>
        </p:spPr>
      </p:pic>
      <p:sp>
        <p:nvSpPr>
          <p:cNvPr id="21" name="Abgerundetes Rechteck 28">
            <a:extLst>
              <a:ext uri="{FF2B5EF4-FFF2-40B4-BE49-F238E27FC236}">
                <a16:creationId xmlns:a16="http://schemas.microsoft.com/office/drawing/2014/main" id="{3BCE5705-C4D0-508A-35C7-28C5AB07EB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6" y="3988126"/>
            <a:ext cx="320999" cy="30480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EECF435-127C-AA53-136F-9989074ED8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3930710"/>
            <a:ext cx="32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19" name="Abgerundetes Rechteck 31">
            <a:extLst>
              <a:ext uri="{FF2B5EF4-FFF2-40B4-BE49-F238E27FC236}">
                <a16:creationId xmlns:a16="http://schemas.microsoft.com/office/drawing/2014/main" id="{B9C5FC67-DC09-3CB6-B0FC-2F78F6862376}"/>
              </a:ext>
            </a:extLst>
          </p:cNvPr>
          <p:cNvSpPr/>
          <p:nvPr/>
        </p:nvSpPr>
        <p:spPr>
          <a:xfrm>
            <a:off x="1638731" y="255768"/>
            <a:ext cx="5236201" cy="700965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E423B17-AE1D-7EA8-DE3B-38AE9E0CAA5D}"/>
              </a:ext>
            </a:extLst>
          </p:cNvPr>
          <p:cNvSpPr txBox="1"/>
          <p:nvPr/>
        </p:nvSpPr>
        <p:spPr>
          <a:xfrm>
            <a:off x="1638731" y="367723"/>
            <a:ext cx="52362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latin typeface="Bahnschrift" panose="020B0502040204020203" pitchFamily="34" charset="0"/>
              </a:rPr>
              <a:t>2. Häufigkeit von Transsexualität</a:t>
            </a:r>
          </a:p>
        </p:txBody>
      </p:sp>
      <p:sp>
        <p:nvSpPr>
          <p:cNvPr id="22" name="Abgerundetes Rechteck 30">
            <a:extLst>
              <a:ext uri="{FF2B5EF4-FFF2-40B4-BE49-F238E27FC236}">
                <a16:creationId xmlns:a16="http://schemas.microsoft.com/office/drawing/2014/main" id="{065992EA-27C9-03C5-2EB6-57BA384197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805531"/>
            <a:ext cx="321000" cy="304801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Abgerundetes Rechteck 31">
            <a:extLst>
              <a:ext uri="{FF2B5EF4-FFF2-40B4-BE49-F238E27FC236}">
                <a16:creationId xmlns:a16="http://schemas.microsoft.com/office/drawing/2014/main" id="{9587CD34-4F4D-C274-5925-2FAEB7F61C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5213568"/>
            <a:ext cx="321000" cy="30480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Abgerundetes Rechteck 32">
            <a:extLst>
              <a:ext uri="{FF2B5EF4-FFF2-40B4-BE49-F238E27FC236}">
                <a16:creationId xmlns:a16="http://schemas.microsoft.com/office/drawing/2014/main" id="{25FE7F66-44BF-2914-B320-747CBD8248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5621604"/>
            <a:ext cx="320999" cy="310275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Abgerundetes Rechteck 34">
            <a:extLst>
              <a:ext uri="{FF2B5EF4-FFF2-40B4-BE49-F238E27FC236}">
                <a16:creationId xmlns:a16="http://schemas.microsoft.com/office/drawing/2014/main" id="{68D36CB7-9663-FFD1-5D91-0B421C869C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445811"/>
            <a:ext cx="321000" cy="310277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31">
            <a:extLst>
              <a:ext uri="{FF2B5EF4-FFF2-40B4-BE49-F238E27FC236}">
                <a16:creationId xmlns:a16="http://schemas.microsoft.com/office/drawing/2014/main" id="{7E3E7CF3-0936-8B69-C12D-460C23DCD4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396162"/>
            <a:ext cx="320999" cy="304806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37BF2EA-1B2B-A82B-EEDD-06B826C79F1D}"/>
              </a:ext>
            </a:extLst>
          </p:cNvPr>
          <p:cNvSpPr/>
          <p:nvPr/>
        </p:nvSpPr>
        <p:spPr>
          <a:xfrm>
            <a:off x="819509" y="2191109"/>
            <a:ext cx="7884544" cy="4151466"/>
          </a:xfrm>
          <a:prstGeom prst="roundRect">
            <a:avLst/>
          </a:prstGeom>
          <a:solidFill>
            <a:srgbClr val="FAB8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Abgerundetes Rechteck 31">
            <a:extLst>
              <a:ext uri="{FF2B5EF4-FFF2-40B4-BE49-F238E27FC236}">
                <a16:creationId xmlns:a16="http://schemas.microsoft.com/office/drawing/2014/main" id="{235FEF36-FF34-49AE-BCD7-BC8C60F0E4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032300"/>
            <a:ext cx="321000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61983DC-20DE-AC94-837F-024DE78365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4" y="4328762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BEED32-7A58-B8D8-5E59-7CB14AC549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3" y="475588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4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B9F7DDF-4510-7690-BF04-7942AC9FDF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150985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1A6050C-7E31-9781-93E9-448F790145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550276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6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CE41FB6-2396-8F1E-517D-118A81C162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5969408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52E5EEA-A8C5-C203-56A0-036810729F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6405354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8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6C31B6-29B5-4AC1-A0D6-91F90F160669}"/>
              </a:ext>
            </a:extLst>
          </p:cNvPr>
          <p:cNvSpPr txBox="1"/>
          <p:nvPr/>
        </p:nvSpPr>
        <p:spPr>
          <a:xfrm>
            <a:off x="1261891" y="2338981"/>
            <a:ext cx="7370716" cy="369331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Häufigkeit variiert je nach Studie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Schätzungen zwischen 0,5 – 1%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Studien unterscheiden: Thailand 1,6%, Europa/Nordamerika 0,5%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Kulturelle Unterschiede beeinflussen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Soziale Erwartungen beeinflussen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Zugang zu medizinischer Unterstützung beeinflussen</a:t>
            </a:r>
          </a:p>
          <a:p>
            <a:endParaRPr lang="de-DE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Schätzungen ungenau und variieren</a:t>
            </a:r>
          </a:p>
        </p:txBody>
      </p:sp>
    </p:spTree>
    <p:extLst>
      <p:ext uri="{BB962C8B-B14F-4D97-AF65-F5344CB8AC3E}">
        <p14:creationId xmlns:p14="http://schemas.microsoft.com/office/powerpoint/2010/main" val="4117815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1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4" grpId="0"/>
      <p:bldP spid="37" grpId="0"/>
      <p:bldP spid="38" grpId="0"/>
      <p:bldP spid="39" grpId="0"/>
      <p:bldP spid="40" grpId="0"/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on DeSantis' Florida regime tells schools to ignore Biden protections for  trans ki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200000"/>
                    </a14:imgEffect>
                    <a14:imgEffect>
                      <a14:brightnessContrast bright="-1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5" y="0"/>
            <a:ext cx="12257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bgerundetes Rechteck 28"/>
          <p:cNvSpPr/>
          <p:nvPr/>
        </p:nvSpPr>
        <p:spPr>
          <a:xfrm>
            <a:off x="6634065" y="2628216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Abgerundetes Rechteck 6">
            <a:extLst>
              <a:ext uri="{FF2B5EF4-FFF2-40B4-BE49-F238E27FC236}">
                <a16:creationId xmlns:a16="http://schemas.microsoft.com/office/drawing/2014/main" id="{21A8201D-11DF-48D3-9271-18CE83541E01}"/>
              </a:ext>
            </a:extLst>
          </p:cNvPr>
          <p:cNvSpPr/>
          <p:nvPr/>
        </p:nvSpPr>
        <p:spPr>
          <a:xfrm>
            <a:off x="7114032" y="858063"/>
            <a:ext cx="3363467" cy="71612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6">
            <a:extLst>
              <a:ext uri="{FF2B5EF4-FFF2-40B4-BE49-F238E27FC236}">
                <a16:creationId xmlns:a16="http://schemas.microsoft.com/office/drawing/2014/main" id="{1E295AB5-F486-4441-9A5C-A61C8F166BD9}"/>
              </a:ext>
            </a:extLst>
          </p:cNvPr>
          <p:cNvSpPr/>
          <p:nvPr/>
        </p:nvSpPr>
        <p:spPr>
          <a:xfrm>
            <a:off x="298635" y="858064"/>
            <a:ext cx="4500508" cy="5455697"/>
          </a:xfrm>
          <a:prstGeom prst="round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31">
            <a:extLst>
              <a:ext uri="{FF2B5EF4-FFF2-40B4-BE49-F238E27FC236}">
                <a16:creationId xmlns:a16="http://schemas.microsoft.com/office/drawing/2014/main" id="{3D04A950-5D96-414E-8BFE-766543AC73BF}"/>
              </a:ext>
            </a:extLst>
          </p:cNvPr>
          <p:cNvSpPr/>
          <p:nvPr/>
        </p:nvSpPr>
        <p:spPr>
          <a:xfrm>
            <a:off x="6634065" y="2078691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1261872"/>
            <a:ext cx="4731431" cy="473143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14032" y="769342"/>
            <a:ext cx="3291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Gliederung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6622207" y="3716094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>
            <a:off x="6622207" y="4307402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>
            <a:off x="6622207" y="4851341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/>
        </p:nvSpPr>
        <p:spPr>
          <a:xfrm>
            <a:off x="6610349" y="5939219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6850807" y="2646692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2. Häufigkeit von Transsexualität</a:t>
            </a:r>
          </a:p>
        </p:txBody>
      </p:sp>
      <p:pic>
        <p:nvPicPr>
          <p:cNvPr id="2052" name="Picture 4" descr="▷ Finanzkontrakte: Definition, Erklärung &amp; Beispie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21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269">
            <a:off x="3473225" y="2537319"/>
            <a:ext cx="211455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31">
            <a:extLst>
              <a:ext uri="{FF2B5EF4-FFF2-40B4-BE49-F238E27FC236}">
                <a16:creationId xmlns:a16="http://schemas.microsoft.com/office/drawing/2014/main" id="{C4783FC7-787B-4125-B4D4-2002F2A308FB}"/>
              </a:ext>
            </a:extLst>
          </p:cNvPr>
          <p:cNvSpPr/>
          <p:nvPr/>
        </p:nvSpPr>
        <p:spPr>
          <a:xfrm>
            <a:off x="6634065" y="3177628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827091" y="2106751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1. Definition von Transsexualität</a:t>
            </a:r>
          </a:p>
        </p:txBody>
      </p:sp>
      <p:sp>
        <p:nvSpPr>
          <p:cNvPr id="11" name="Abgerundetes Rechteck 31">
            <a:extLst>
              <a:ext uri="{FF2B5EF4-FFF2-40B4-BE49-F238E27FC236}">
                <a16:creationId xmlns:a16="http://schemas.microsoft.com/office/drawing/2014/main" id="{5FB1C25D-4639-41EC-8AFF-61BFCA8FCEE4}"/>
              </a:ext>
            </a:extLst>
          </p:cNvPr>
          <p:cNvSpPr/>
          <p:nvPr/>
        </p:nvSpPr>
        <p:spPr>
          <a:xfrm>
            <a:off x="6622207" y="5395280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9">
            <a:extLst>
              <a:ext uri="{FF2B5EF4-FFF2-40B4-BE49-F238E27FC236}">
                <a16:creationId xmlns:a16="http://schemas.microsoft.com/office/drawing/2014/main" id="{2FC081A9-DBF7-46B1-B899-348B64324F49}"/>
              </a:ext>
            </a:extLst>
          </p:cNvPr>
          <p:cNvSpPr/>
          <p:nvPr/>
        </p:nvSpPr>
        <p:spPr>
          <a:xfrm>
            <a:off x="6636333" y="3717087"/>
            <a:ext cx="4375555" cy="408929"/>
          </a:xfrm>
          <a:custGeom>
            <a:avLst/>
            <a:gdLst>
              <a:gd name="connsiteX0" fmla="*/ 0 w 4544568"/>
              <a:gd name="connsiteY0" fmla="*/ 568481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0 w 4544568"/>
              <a:gd name="connsiteY8" fmla="*/ 568481 h 3355848"/>
              <a:gd name="connsiteX0" fmla="*/ 1673352 w 4544568"/>
              <a:gd name="connsiteY0" fmla="*/ 1290857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673352 w 4544568"/>
              <a:gd name="connsiteY0" fmla="*/ 1290857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88555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7785 h 3360480"/>
              <a:gd name="connsiteX1" fmla="*/ 3019073 w 4544568"/>
              <a:gd name="connsiteY1" fmla="*/ 544128 h 3360480"/>
              <a:gd name="connsiteX2" fmla="*/ 3988555 w 4544568"/>
              <a:gd name="connsiteY2" fmla="*/ 4632 h 3360480"/>
              <a:gd name="connsiteX3" fmla="*/ 4544568 w 4544568"/>
              <a:gd name="connsiteY3" fmla="*/ 573113 h 3360480"/>
              <a:gd name="connsiteX4" fmla="*/ 4544568 w 4544568"/>
              <a:gd name="connsiteY4" fmla="*/ 2791999 h 3360480"/>
              <a:gd name="connsiteX5" fmla="*/ 3976087 w 4544568"/>
              <a:gd name="connsiteY5" fmla="*/ 3360480 h 3360480"/>
              <a:gd name="connsiteX6" fmla="*/ 568481 w 4544568"/>
              <a:gd name="connsiteY6" fmla="*/ 3360480 h 3360480"/>
              <a:gd name="connsiteX7" fmla="*/ 0 w 4544568"/>
              <a:gd name="connsiteY7" fmla="*/ 2791999 h 3360480"/>
              <a:gd name="connsiteX8" fmla="*/ 1810512 w 4544568"/>
              <a:gd name="connsiteY8" fmla="*/ 1377785 h 3360480"/>
              <a:gd name="connsiteX0" fmla="*/ 1810512 w 4544682"/>
              <a:gd name="connsiteY0" fmla="*/ 1378790 h 3361485"/>
              <a:gd name="connsiteX1" fmla="*/ 3019073 w 4544682"/>
              <a:gd name="connsiteY1" fmla="*/ 545133 h 3361485"/>
              <a:gd name="connsiteX2" fmla="*/ 3988555 w 4544682"/>
              <a:gd name="connsiteY2" fmla="*/ 5637 h 3361485"/>
              <a:gd name="connsiteX3" fmla="*/ 4544568 w 4544682"/>
              <a:gd name="connsiteY3" fmla="*/ 574118 h 3361485"/>
              <a:gd name="connsiteX4" fmla="*/ 4544568 w 4544682"/>
              <a:gd name="connsiteY4" fmla="*/ 2793004 h 3361485"/>
              <a:gd name="connsiteX5" fmla="*/ 3976087 w 4544682"/>
              <a:gd name="connsiteY5" fmla="*/ 3361485 h 3361485"/>
              <a:gd name="connsiteX6" fmla="*/ 568481 w 4544682"/>
              <a:gd name="connsiteY6" fmla="*/ 3361485 h 3361485"/>
              <a:gd name="connsiteX7" fmla="*/ 0 w 4544682"/>
              <a:gd name="connsiteY7" fmla="*/ 2793004 h 3361485"/>
              <a:gd name="connsiteX8" fmla="*/ 1810512 w 4544682"/>
              <a:gd name="connsiteY8" fmla="*/ 1378790 h 3361485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56848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44380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2827454 w 5561624"/>
              <a:gd name="connsiteY0" fmla="*/ 1378790 h 3388917"/>
              <a:gd name="connsiteX1" fmla="*/ 4036015 w 5561624"/>
              <a:gd name="connsiteY1" fmla="*/ 545133 h 3388917"/>
              <a:gd name="connsiteX2" fmla="*/ 5005497 w 5561624"/>
              <a:gd name="connsiteY2" fmla="*/ 5637 h 3388917"/>
              <a:gd name="connsiteX3" fmla="*/ 5561510 w 5561624"/>
              <a:gd name="connsiteY3" fmla="*/ 574118 h 3388917"/>
              <a:gd name="connsiteX4" fmla="*/ 5561510 w 5561624"/>
              <a:gd name="connsiteY4" fmla="*/ 2793004 h 3388917"/>
              <a:gd name="connsiteX5" fmla="*/ 5080305 w 5561624"/>
              <a:gd name="connsiteY5" fmla="*/ 3388917 h 3388917"/>
              <a:gd name="connsiteX6" fmla="*/ 1460743 w 5561624"/>
              <a:gd name="connsiteY6" fmla="*/ 3361485 h 3388917"/>
              <a:gd name="connsiteX7" fmla="*/ 0 w 5561624"/>
              <a:gd name="connsiteY7" fmla="*/ 2974715 h 3388917"/>
              <a:gd name="connsiteX8" fmla="*/ 2827454 w 5561624"/>
              <a:gd name="connsiteY8" fmla="*/ 1378790 h 3388917"/>
              <a:gd name="connsiteX0" fmla="*/ 2827455 w 5561625"/>
              <a:gd name="connsiteY0" fmla="*/ 1378790 h 3388917"/>
              <a:gd name="connsiteX1" fmla="*/ 4036016 w 5561625"/>
              <a:gd name="connsiteY1" fmla="*/ 545133 h 3388917"/>
              <a:gd name="connsiteX2" fmla="*/ 5005498 w 5561625"/>
              <a:gd name="connsiteY2" fmla="*/ 5637 h 3388917"/>
              <a:gd name="connsiteX3" fmla="*/ 5561511 w 5561625"/>
              <a:gd name="connsiteY3" fmla="*/ 574118 h 3388917"/>
              <a:gd name="connsiteX4" fmla="*/ 5561511 w 5561625"/>
              <a:gd name="connsiteY4" fmla="*/ 2793004 h 3388917"/>
              <a:gd name="connsiteX5" fmla="*/ 5080306 w 5561625"/>
              <a:gd name="connsiteY5" fmla="*/ 3388917 h 3388917"/>
              <a:gd name="connsiteX6" fmla="*/ 1460744 w 5561625"/>
              <a:gd name="connsiteY6" fmla="*/ 3361485 h 3388917"/>
              <a:gd name="connsiteX7" fmla="*/ 1 w 5561625"/>
              <a:gd name="connsiteY7" fmla="*/ 2974715 h 3388917"/>
              <a:gd name="connsiteX8" fmla="*/ 2827455 w 5561625"/>
              <a:gd name="connsiteY8" fmla="*/ 1378790 h 3388917"/>
              <a:gd name="connsiteX0" fmla="*/ 816925 w 6333075"/>
              <a:gd name="connsiteY0" fmla="*/ 0 h 4281623"/>
              <a:gd name="connsiteX1" fmla="*/ 4807466 w 6333075"/>
              <a:gd name="connsiteY1" fmla="*/ 1437839 h 4281623"/>
              <a:gd name="connsiteX2" fmla="*/ 5776948 w 6333075"/>
              <a:gd name="connsiteY2" fmla="*/ 898343 h 4281623"/>
              <a:gd name="connsiteX3" fmla="*/ 6332961 w 6333075"/>
              <a:gd name="connsiteY3" fmla="*/ 1466824 h 4281623"/>
              <a:gd name="connsiteX4" fmla="*/ 6332961 w 6333075"/>
              <a:gd name="connsiteY4" fmla="*/ 3685710 h 4281623"/>
              <a:gd name="connsiteX5" fmla="*/ 5851756 w 6333075"/>
              <a:gd name="connsiteY5" fmla="*/ 4281623 h 4281623"/>
              <a:gd name="connsiteX6" fmla="*/ 2232194 w 6333075"/>
              <a:gd name="connsiteY6" fmla="*/ 4254191 h 4281623"/>
              <a:gd name="connsiteX7" fmla="*/ 771451 w 6333075"/>
              <a:gd name="connsiteY7" fmla="*/ 3867421 h 4281623"/>
              <a:gd name="connsiteX8" fmla="*/ 816925 w 6333075"/>
              <a:gd name="connsiteY8" fmla="*/ 0 h 4281623"/>
              <a:gd name="connsiteX0" fmla="*/ 45561 w 5561711"/>
              <a:gd name="connsiteY0" fmla="*/ 0 h 4281623"/>
              <a:gd name="connsiteX1" fmla="*/ 4036102 w 5561711"/>
              <a:gd name="connsiteY1" fmla="*/ 1437839 h 4281623"/>
              <a:gd name="connsiteX2" fmla="*/ 5005584 w 5561711"/>
              <a:gd name="connsiteY2" fmla="*/ 898343 h 4281623"/>
              <a:gd name="connsiteX3" fmla="*/ 5561597 w 5561711"/>
              <a:gd name="connsiteY3" fmla="*/ 1466824 h 4281623"/>
              <a:gd name="connsiteX4" fmla="*/ 5561597 w 5561711"/>
              <a:gd name="connsiteY4" fmla="*/ 3685710 h 4281623"/>
              <a:gd name="connsiteX5" fmla="*/ 5080392 w 5561711"/>
              <a:gd name="connsiteY5" fmla="*/ 4281623 h 4281623"/>
              <a:gd name="connsiteX6" fmla="*/ 1460830 w 5561711"/>
              <a:gd name="connsiteY6" fmla="*/ 4254191 h 4281623"/>
              <a:gd name="connsiteX7" fmla="*/ 87 w 5561711"/>
              <a:gd name="connsiteY7" fmla="*/ 3867421 h 4281623"/>
              <a:gd name="connsiteX8" fmla="*/ 45561 w 5561711"/>
              <a:gd name="connsiteY8" fmla="*/ 0 h 4281623"/>
              <a:gd name="connsiteX0" fmla="*/ 45561 w 5561711"/>
              <a:gd name="connsiteY0" fmla="*/ 106778 h 4388401"/>
              <a:gd name="connsiteX1" fmla="*/ 4141304 w 5561711"/>
              <a:gd name="connsiteY1" fmla="*/ 0 h 4388401"/>
              <a:gd name="connsiteX2" fmla="*/ 5005584 w 5561711"/>
              <a:gd name="connsiteY2" fmla="*/ 1005121 h 4388401"/>
              <a:gd name="connsiteX3" fmla="*/ 5561597 w 5561711"/>
              <a:gd name="connsiteY3" fmla="*/ 1573602 h 4388401"/>
              <a:gd name="connsiteX4" fmla="*/ 5561597 w 5561711"/>
              <a:gd name="connsiteY4" fmla="*/ 3792488 h 4388401"/>
              <a:gd name="connsiteX5" fmla="*/ 5080392 w 5561711"/>
              <a:gd name="connsiteY5" fmla="*/ 4388401 h 4388401"/>
              <a:gd name="connsiteX6" fmla="*/ 1460830 w 5561711"/>
              <a:gd name="connsiteY6" fmla="*/ 4360969 h 4388401"/>
              <a:gd name="connsiteX7" fmla="*/ 87 w 5561711"/>
              <a:gd name="connsiteY7" fmla="*/ 3974199 h 4388401"/>
              <a:gd name="connsiteX8" fmla="*/ 45561 w 5561711"/>
              <a:gd name="connsiteY8" fmla="*/ 106778 h 4388401"/>
              <a:gd name="connsiteX0" fmla="*/ 45561 w 6119482"/>
              <a:gd name="connsiteY0" fmla="*/ 106778 h 4388401"/>
              <a:gd name="connsiteX1" fmla="*/ 4141304 w 6119482"/>
              <a:gd name="connsiteY1" fmla="*/ 0 h 4388401"/>
              <a:gd name="connsiteX2" fmla="*/ 6045905 w 6119482"/>
              <a:gd name="connsiteY2" fmla="*/ 96519 h 4388401"/>
              <a:gd name="connsiteX3" fmla="*/ 5561597 w 6119482"/>
              <a:gd name="connsiteY3" fmla="*/ 1573602 h 4388401"/>
              <a:gd name="connsiteX4" fmla="*/ 5561597 w 6119482"/>
              <a:gd name="connsiteY4" fmla="*/ 3792488 h 4388401"/>
              <a:gd name="connsiteX5" fmla="*/ 5080392 w 6119482"/>
              <a:gd name="connsiteY5" fmla="*/ 4388401 h 4388401"/>
              <a:gd name="connsiteX6" fmla="*/ 1460830 w 6119482"/>
              <a:gd name="connsiteY6" fmla="*/ 4360969 h 4388401"/>
              <a:gd name="connsiteX7" fmla="*/ 87 w 6119482"/>
              <a:gd name="connsiteY7" fmla="*/ 3974199 h 4388401"/>
              <a:gd name="connsiteX8" fmla="*/ 45561 w 6119482"/>
              <a:gd name="connsiteY8" fmla="*/ 106778 h 4388401"/>
              <a:gd name="connsiteX0" fmla="*/ 45561 w 6191837"/>
              <a:gd name="connsiteY0" fmla="*/ 106778 h 4388401"/>
              <a:gd name="connsiteX1" fmla="*/ 4141304 w 6191837"/>
              <a:gd name="connsiteY1" fmla="*/ 0 h 4388401"/>
              <a:gd name="connsiteX2" fmla="*/ 6045905 w 6191837"/>
              <a:gd name="connsiteY2" fmla="*/ 96519 h 4388401"/>
              <a:gd name="connsiteX3" fmla="*/ 6064223 w 6191837"/>
              <a:gd name="connsiteY3" fmla="*/ 2391343 h 4388401"/>
              <a:gd name="connsiteX4" fmla="*/ 5561597 w 6191837"/>
              <a:gd name="connsiteY4" fmla="*/ 3792488 h 4388401"/>
              <a:gd name="connsiteX5" fmla="*/ 5080392 w 6191837"/>
              <a:gd name="connsiteY5" fmla="*/ 4388401 h 4388401"/>
              <a:gd name="connsiteX6" fmla="*/ 1460830 w 6191837"/>
              <a:gd name="connsiteY6" fmla="*/ 4360969 h 4388401"/>
              <a:gd name="connsiteX7" fmla="*/ 87 w 6191837"/>
              <a:gd name="connsiteY7" fmla="*/ 3974199 h 4388401"/>
              <a:gd name="connsiteX8" fmla="*/ 45561 w 6191837"/>
              <a:gd name="connsiteY8" fmla="*/ 106778 h 4388401"/>
              <a:gd name="connsiteX0" fmla="*/ 45561 w 6132520"/>
              <a:gd name="connsiteY0" fmla="*/ 106778 h 4388401"/>
              <a:gd name="connsiteX1" fmla="*/ 4141304 w 6132520"/>
              <a:gd name="connsiteY1" fmla="*/ 0 h 4388401"/>
              <a:gd name="connsiteX2" fmla="*/ 6045905 w 6132520"/>
              <a:gd name="connsiteY2" fmla="*/ 96519 h 4388401"/>
              <a:gd name="connsiteX3" fmla="*/ 5713554 w 6132520"/>
              <a:gd name="connsiteY3" fmla="*/ 1301027 h 4388401"/>
              <a:gd name="connsiteX4" fmla="*/ 5561597 w 6132520"/>
              <a:gd name="connsiteY4" fmla="*/ 3792488 h 4388401"/>
              <a:gd name="connsiteX5" fmla="*/ 5080392 w 6132520"/>
              <a:gd name="connsiteY5" fmla="*/ 4388401 h 4388401"/>
              <a:gd name="connsiteX6" fmla="*/ 1460830 w 6132520"/>
              <a:gd name="connsiteY6" fmla="*/ 4360969 h 4388401"/>
              <a:gd name="connsiteX7" fmla="*/ 87 w 6132520"/>
              <a:gd name="connsiteY7" fmla="*/ 3974199 h 4388401"/>
              <a:gd name="connsiteX8" fmla="*/ 45561 w 6132520"/>
              <a:gd name="connsiteY8" fmla="*/ 106778 h 4388401"/>
              <a:gd name="connsiteX0" fmla="*/ 45561 w 6080401"/>
              <a:gd name="connsiteY0" fmla="*/ 106778 h 4388401"/>
              <a:gd name="connsiteX1" fmla="*/ 4141304 w 6080401"/>
              <a:gd name="connsiteY1" fmla="*/ 0 h 4388401"/>
              <a:gd name="connsiteX2" fmla="*/ 5987461 w 6080401"/>
              <a:gd name="connsiteY2" fmla="*/ 278245 h 4388401"/>
              <a:gd name="connsiteX3" fmla="*/ 5713554 w 6080401"/>
              <a:gd name="connsiteY3" fmla="*/ 1301027 h 4388401"/>
              <a:gd name="connsiteX4" fmla="*/ 5561597 w 6080401"/>
              <a:gd name="connsiteY4" fmla="*/ 3792488 h 4388401"/>
              <a:gd name="connsiteX5" fmla="*/ 5080392 w 6080401"/>
              <a:gd name="connsiteY5" fmla="*/ 4388401 h 4388401"/>
              <a:gd name="connsiteX6" fmla="*/ 1460830 w 6080401"/>
              <a:gd name="connsiteY6" fmla="*/ 4360969 h 4388401"/>
              <a:gd name="connsiteX7" fmla="*/ 87 w 6080401"/>
              <a:gd name="connsiteY7" fmla="*/ 3974199 h 4388401"/>
              <a:gd name="connsiteX8" fmla="*/ 45561 w 6080401"/>
              <a:gd name="connsiteY8" fmla="*/ 106778 h 4388401"/>
              <a:gd name="connsiteX0" fmla="*/ 45561 w 5987461"/>
              <a:gd name="connsiteY0" fmla="*/ 106778 h 4388401"/>
              <a:gd name="connsiteX1" fmla="*/ 4141304 w 5987461"/>
              <a:gd name="connsiteY1" fmla="*/ 0 h 4388401"/>
              <a:gd name="connsiteX2" fmla="*/ 5987461 w 5987461"/>
              <a:gd name="connsiteY2" fmla="*/ 278245 h 4388401"/>
              <a:gd name="connsiteX3" fmla="*/ 5713554 w 5987461"/>
              <a:gd name="connsiteY3" fmla="*/ 1301027 h 4388401"/>
              <a:gd name="connsiteX4" fmla="*/ 5561597 w 5987461"/>
              <a:gd name="connsiteY4" fmla="*/ 3792488 h 4388401"/>
              <a:gd name="connsiteX5" fmla="*/ 5080392 w 5987461"/>
              <a:gd name="connsiteY5" fmla="*/ 4388401 h 4388401"/>
              <a:gd name="connsiteX6" fmla="*/ 1460830 w 5987461"/>
              <a:gd name="connsiteY6" fmla="*/ 4360969 h 4388401"/>
              <a:gd name="connsiteX7" fmla="*/ 87 w 5987461"/>
              <a:gd name="connsiteY7" fmla="*/ 3974199 h 4388401"/>
              <a:gd name="connsiteX8" fmla="*/ 45561 w 5987461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713554 w 6040846"/>
              <a:gd name="connsiteY3" fmla="*/ 1301027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994090 w 6040846"/>
              <a:gd name="connsiteY3" fmla="*/ 1937048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6017468 w 6040846"/>
              <a:gd name="connsiteY3" fmla="*/ 210712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0846" h="4388401">
                <a:moveTo>
                  <a:pt x="45561" y="106778"/>
                </a:moveTo>
                <a:lnTo>
                  <a:pt x="4141304" y="0"/>
                </a:lnTo>
                <a:lnTo>
                  <a:pt x="5987461" y="278245"/>
                </a:lnTo>
                <a:cubicBezTo>
                  <a:pt x="5658529" y="3685191"/>
                  <a:pt x="6023702" y="-167259"/>
                  <a:pt x="6017468" y="210712"/>
                </a:cubicBezTo>
                <a:lnTo>
                  <a:pt x="6040846" y="3974210"/>
                </a:lnTo>
                <a:cubicBezTo>
                  <a:pt x="6040846" y="4288173"/>
                  <a:pt x="5394355" y="4388401"/>
                  <a:pt x="5080392" y="4388401"/>
                </a:cubicBezTo>
                <a:lnTo>
                  <a:pt x="1460830" y="4360969"/>
                </a:lnTo>
                <a:cubicBezTo>
                  <a:pt x="1146867" y="4360969"/>
                  <a:pt x="87" y="4288162"/>
                  <a:pt x="87" y="3974199"/>
                </a:cubicBezTo>
                <a:cubicBezTo>
                  <a:pt x="-1196" y="-258725"/>
                  <a:pt x="11775" y="4048847"/>
                  <a:pt x="45561" y="106778"/>
                </a:cubicBezTo>
                <a:close/>
              </a:path>
            </a:pathLst>
          </a:cu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1534874-82AA-20DF-50FE-08040C43B649}"/>
              </a:ext>
            </a:extLst>
          </p:cNvPr>
          <p:cNvSpPr txBox="1"/>
          <p:nvPr/>
        </p:nvSpPr>
        <p:spPr>
          <a:xfrm>
            <a:off x="6850807" y="3197384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3. Biologische Ursachen</a:t>
            </a:r>
          </a:p>
        </p:txBody>
      </p:sp>
    </p:spTree>
    <p:extLst>
      <p:ext uri="{BB962C8B-B14F-4D97-AF65-F5344CB8AC3E}">
        <p14:creationId xmlns:p14="http://schemas.microsoft.com/office/powerpoint/2010/main" val="136783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title="Abstraktes Blasenherz">
            <a:hlinkClick r:id="" action="ppaction://media"/>
            <a:extLst>
              <a:ext uri="{FF2B5EF4-FFF2-40B4-BE49-F238E27FC236}">
                <a16:creationId xmlns:a16="http://schemas.microsoft.com/office/drawing/2014/main" id="{0F55FB98-D22B-C277-202C-432086E200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Abgerundetes Rechteck 6">
            <a:extLst>
              <a:ext uri="{FF2B5EF4-FFF2-40B4-BE49-F238E27FC236}">
                <a16:creationId xmlns:a16="http://schemas.microsoft.com/office/drawing/2014/main" id="{05193224-B03D-ECA7-7ED4-7CC8E09AFDAB}"/>
              </a:ext>
            </a:extLst>
          </p:cNvPr>
          <p:cNvSpPr/>
          <p:nvPr/>
        </p:nvSpPr>
        <p:spPr>
          <a:xfrm>
            <a:off x="57731" y="80459"/>
            <a:ext cx="913296" cy="1236134"/>
          </a:xfrm>
          <a:prstGeom prst="roundRect">
            <a:avLst/>
          </a:prstGeom>
          <a:solidFill>
            <a:srgbClr val="FAB8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1C1176E-2221-B054-091F-D525C5480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" y="213012"/>
            <a:ext cx="971027" cy="971027"/>
          </a:xfrm>
          <a:prstGeom prst="rect">
            <a:avLst/>
          </a:prstGeom>
        </p:spPr>
      </p:pic>
      <p:sp>
        <p:nvSpPr>
          <p:cNvPr id="21" name="Abgerundetes Rechteck 28">
            <a:extLst>
              <a:ext uri="{FF2B5EF4-FFF2-40B4-BE49-F238E27FC236}">
                <a16:creationId xmlns:a16="http://schemas.microsoft.com/office/drawing/2014/main" id="{3BCE5705-C4D0-508A-35C7-28C5AB07EB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6" y="3988126"/>
            <a:ext cx="320999" cy="30480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EECF435-127C-AA53-136F-9989074ED8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3930710"/>
            <a:ext cx="32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19" name="Abgerundetes Rechteck 31">
            <a:extLst>
              <a:ext uri="{FF2B5EF4-FFF2-40B4-BE49-F238E27FC236}">
                <a16:creationId xmlns:a16="http://schemas.microsoft.com/office/drawing/2014/main" id="{B9C5FC67-DC09-3CB6-B0FC-2F78F6862376}"/>
              </a:ext>
            </a:extLst>
          </p:cNvPr>
          <p:cNvSpPr/>
          <p:nvPr/>
        </p:nvSpPr>
        <p:spPr>
          <a:xfrm>
            <a:off x="1638731" y="255768"/>
            <a:ext cx="5236201" cy="70096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E423B17-AE1D-7EA8-DE3B-38AE9E0CAA5D}"/>
              </a:ext>
            </a:extLst>
          </p:cNvPr>
          <p:cNvSpPr txBox="1"/>
          <p:nvPr/>
        </p:nvSpPr>
        <p:spPr>
          <a:xfrm>
            <a:off x="1638731" y="367723"/>
            <a:ext cx="52362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>
                <a:latin typeface="Bahnschrift" panose="020B0502040204020203" pitchFamily="34" charset="0"/>
              </a:rPr>
              <a:t>3. Biologische Ursachen</a:t>
            </a:r>
          </a:p>
        </p:txBody>
      </p:sp>
      <p:sp>
        <p:nvSpPr>
          <p:cNvPr id="22" name="Abgerundetes Rechteck 30">
            <a:extLst>
              <a:ext uri="{FF2B5EF4-FFF2-40B4-BE49-F238E27FC236}">
                <a16:creationId xmlns:a16="http://schemas.microsoft.com/office/drawing/2014/main" id="{065992EA-27C9-03C5-2EB6-57BA384197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805531"/>
            <a:ext cx="321000" cy="304801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Abgerundetes Rechteck 31">
            <a:extLst>
              <a:ext uri="{FF2B5EF4-FFF2-40B4-BE49-F238E27FC236}">
                <a16:creationId xmlns:a16="http://schemas.microsoft.com/office/drawing/2014/main" id="{9587CD34-4F4D-C274-5925-2FAEB7F61C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5213568"/>
            <a:ext cx="321000" cy="30480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Abgerundetes Rechteck 32">
            <a:extLst>
              <a:ext uri="{FF2B5EF4-FFF2-40B4-BE49-F238E27FC236}">
                <a16:creationId xmlns:a16="http://schemas.microsoft.com/office/drawing/2014/main" id="{25FE7F66-44BF-2914-B320-747CBD8248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5621604"/>
            <a:ext cx="320999" cy="310275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Abgerundetes Rechteck 34">
            <a:extLst>
              <a:ext uri="{FF2B5EF4-FFF2-40B4-BE49-F238E27FC236}">
                <a16:creationId xmlns:a16="http://schemas.microsoft.com/office/drawing/2014/main" id="{68D36CB7-9663-FFD1-5D91-0B421C869C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445811"/>
            <a:ext cx="321000" cy="310277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31">
            <a:extLst>
              <a:ext uri="{FF2B5EF4-FFF2-40B4-BE49-F238E27FC236}">
                <a16:creationId xmlns:a16="http://schemas.microsoft.com/office/drawing/2014/main" id="{7E3E7CF3-0936-8B69-C12D-460C23DCD4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7" y="4396162"/>
            <a:ext cx="320999" cy="304806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61983DC-20DE-AC94-837F-024DE78365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4" y="4328762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27" name="Abgerundetes Rechteck 31">
            <a:extLst>
              <a:ext uri="{FF2B5EF4-FFF2-40B4-BE49-F238E27FC236}">
                <a16:creationId xmlns:a16="http://schemas.microsoft.com/office/drawing/2014/main" id="{235FEF36-FF34-49AE-BCD7-BC8C60F0E4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8" y="6032300"/>
            <a:ext cx="321000" cy="310275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BEED32-7A58-B8D8-5E59-7CB14AC549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403" y="4755883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4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B9F7DDF-4510-7690-BF04-7942AC9FDF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150985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1A6050C-7E31-9781-93E9-448F790145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8" y="5550276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6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CE41FB6-2396-8F1E-517D-118A81C162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5969408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52E5EEA-A8C5-C203-56A0-036810729F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31397" y="6405354"/>
            <a:ext cx="32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Bahnschrift" panose="020B0502040204020203" pitchFamily="34" charset="0"/>
              </a:rPr>
              <a:t>8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7ABACCB-3D75-C16C-ACBE-716C03EA62FD}"/>
              </a:ext>
            </a:extLst>
          </p:cNvPr>
          <p:cNvSpPr/>
          <p:nvPr/>
        </p:nvSpPr>
        <p:spPr>
          <a:xfrm>
            <a:off x="810883" y="2364652"/>
            <a:ext cx="6771736" cy="2786333"/>
          </a:xfrm>
          <a:prstGeom prst="roundRect">
            <a:avLst/>
          </a:prstGeom>
          <a:solidFill>
            <a:srgbClr val="FAB8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60E45C-867A-9528-57A1-11AE19CDCBF9}"/>
              </a:ext>
            </a:extLst>
          </p:cNvPr>
          <p:cNvSpPr txBox="1"/>
          <p:nvPr/>
        </p:nvSpPr>
        <p:spPr>
          <a:xfrm>
            <a:off x="1097989" y="2763368"/>
            <a:ext cx="5837649" cy="19389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B i o l o g i s c h e   F a k t o r e n</a:t>
            </a:r>
          </a:p>
          <a:p>
            <a:endParaRPr lang="de-DE" sz="2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P s y c h o l o g i s c h e   F a k t o r e n</a:t>
            </a:r>
          </a:p>
          <a:p>
            <a:endParaRPr lang="de-DE" sz="2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" panose="020B0502040204020203" pitchFamily="34" charset="0"/>
            </a:endParaRPr>
          </a:p>
          <a:p>
            <a:r>
              <a:rPr lang="de-DE" sz="2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" panose="020B0502040204020203" pitchFamily="34" charset="0"/>
              </a:rPr>
              <a:t>➥ S o z i a l e   F a k t o r e 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 descr="DNA">
                <a:extLst>
                  <a:ext uri="{FF2B5EF4-FFF2-40B4-BE49-F238E27FC236}">
                    <a16:creationId xmlns:a16="http://schemas.microsoft.com/office/drawing/2014/main" id="{8E725673-2161-E5CF-4447-8CDF25667D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9905973"/>
                  </p:ext>
                </p:extLst>
              </p:nvPr>
            </p:nvGraphicFramePr>
            <p:xfrm rot="21154152">
              <a:off x="9321374" y="373058"/>
              <a:ext cx="1131868" cy="5045369"/>
            </p:xfrm>
            <a:graphic>
              <a:graphicData uri="http://schemas.microsoft.com/office/drawing/2017/model3d">
                <am3d:model3d r:embed="rId6">
                  <am3d:spPr>
                    <a:xfrm rot="21154152">
                      <a:off x="0" y="0"/>
                      <a:ext cx="1131868" cy="5045369"/>
                    </a:xfrm>
                    <a:prstGeom prst="rect">
                      <a:avLst/>
                    </a:prstGeom>
                  </am3d:spPr>
                  <am3d:camera>
                    <am3d:pos x="0" y="0" z="49127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31" d="1000000"/>
                    <am3d:preTrans dx="-118" dy="-18000000" dz="-1"/>
                    <am3d:scale>
                      <am3d:sx n="1000000" d="1000000"/>
                      <am3d:sy n="1000000" d="1000000"/>
                      <am3d:sz n="1000000" d="1000000"/>
                    </am3d:scale>
                    <am3d:rot ax="2846600" ay="3807095" az="265525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2408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 descr="DNA">
                <a:extLst>
                  <a:ext uri="{FF2B5EF4-FFF2-40B4-BE49-F238E27FC236}">
                    <a16:creationId xmlns:a16="http://schemas.microsoft.com/office/drawing/2014/main" id="{8E725673-2161-E5CF-4447-8CDF25667D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54152">
                <a:off x="9321374" y="373058"/>
                <a:ext cx="1131868" cy="504536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Grafik 8" descr="Mikroskop Silhouette">
            <a:extLst>
              <a:ext uri="{FF2B5EF4-FFF2-40B4-BE49-F238E27FC236}">
                <a16:creationId xmlns:a16="http://schemas.microsoft.com/office/drawing/2014/main" id="{8384FDA1-5711-C6A1-33D8-5A0ECFEF21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13055">
            <a:off x="5760504" y="2443373"/>
            <a:ext cx="914400" cy="914400"/>
          </a:xfrm>
          <a:prstGeom prst="rect">
            <a:avLst/>
          </a:prstGeom>
        </p:spPr>
      </p:pic>
      <p:pic>
        <p:nvPicPr>
          <p:cNvPr id="11" name="Grafik 10" descr="Verbindungen Silhouette">
            <a:extLst>
              <a:ext uri="{FF2B5EF4-FFF2-40B4-BE49-F238E27FC236}">
                <a16:creationId xmlns:a16="http://schemas.microsoft.com/office/drawing/2014/main" id="{8642B510-C5F8-C2F9-4EF1-BFC4AF13A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91668" flipH="1">
            <a:off x="4854730" y="3871562"/>
            <a:ext cx="100504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41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4" grpId="0"/>
      <p:bldP spid="37" grpId="0"/>
      <p:bldP spid="38" grpId="0"/>
      <p:bldP spid="39" grpId="0"/>
      <p:bldP spid="40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on DeSantis' Florida regime tells schools to ignore Biden protections for  trans ki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200000"/>
                    </a14:imgEffect>
                    <a14:imgEffect>
                      <a14:brightnessContrast bright="-18000"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5" y="0"/>
            <a:ext cx="12257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bgerundetes Rechteck 28"/>
          <p:cNvSpPr/>
          <p:nvPr/>
        </p:nvSpPr>
        <p:spPr>
          <a:xfrm>
            <a:off x="6634065" y="2628216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Abgerundetes Rechteck 6">
            <a:extLst>
              <a:ext uri="{FF2B5EF4-FFF2-40B4-BE49-F238E27FC236}">
                <a16:creationId xmlns:a16="http://schemas.microsoft.com/office/drawing/2014/main" id="{21A8201D-11DF-48D3-9271-18CE83541E01}"/>
              </a:ext>
            </a:extLst>
          </p:cNvPr>
          <p:cNvSpPr/>
          <p:nvPr/>
        </p:nvSpPr>
        <p:spPr>
          <a:xfrm>
            <a:off x="7114032" y="858063"/>
            <a:ext cx="3363467" cy="71612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6">
            <a:extLst>
              <a:ext uri="{FF2B5EF4-FFF2-40B4-BE49-F238E27FC236}">
                <a16:creationId xmlns:a16="http://schemas.microsoft.com/office/drawing/2014/main" id="{1E295AB5-F486-4441-9A5C-A61C8F166BD9}"/>
              </a:ext>
            </a:extLst>
          </p:cNvPr>
          <p:cNvSpPr/>
          <p:nvPr/>
        </p:nvSpPr>
        <p:spPr>
          <a:xfrm>
            <a:off x="298635" y="858064"/>
            <a:ext cx="4500508" cy="5455697"/>
          </a:xfrm>
          <a:prstGeom prst="roundRect">
            <a:avLst/>
          </a:prstGeom>
          <a:solidFill>
            <a:srgbClr val="FAB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31">
            <a:extLst>
              <a:ext uri="{FF2B5EF4-FFF2-40B4-BE49-F238E27FC236}">
                <a16:creationId xmlns:a16="http://schemas.microsoft.com/office/drawing/2014/main" id="{3D04A950-5D96-414E-8BFE-766543AC73BF}"/>
              </a:ext>
            </a:extLst>
          </p:cNvPr>
          <p:cNvSpPr/>
          <p:nvPr/>
        </p:nvSpPr>
        <p:spPr>
          <a:xfrm>
            <a:off x="6634065" y="2078691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1261872"/>
            <a:ext cx="4731431" cy="473143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14032" y="769342"/>
            <a:ext cx="3291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Bahnschrift" panose="020B0502040204020203" pitchFamily="34" charset="0"/>
              </a:rPr>
              <a:t>Gliederung</a:t>
            </a:r>
          </a:p>
        </p:txBody>
      </p:sp>
      <p:sp>
        <p:nvSpPr>
          <p:cNvPr id="31" name="Abgerundetes Rechteck 30"/>
          <p:cNvSpPr/>
          <p:nvPr/>
        </p:nvSpPr>
        <p:spPr>
          <a:xfrm>
            <a:off x="6622207" y="3716094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>
            <a:off x="6622207" y="4307402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>
            <a:off x="6622207" y="4851341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/>
        </p:nvSpPr>
        <p:spPr>
          <a:xfrm>
            <a:off x="6610349" y="5939219"/>
            <a:ext cx="4380334" cy="414280"/>
          </a:xfrm>
          <a:prstGeom prst="roundRect">
            <a:avLst/>
          </a:pr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6850807" y="2646692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2. Häufigkeit von Transsexualität</a:t>
            </a:r>
          </a:p>
        </p:txBody>
      </p:sp>
      <p:pic>
        <p:nvPicPr>
          <p:cNvPr id="2052" name="Picture 4" descr="▷ Finanzkontrakte: Definition, Erklärung &amp; Beispie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21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269">
            <a:off x="3473225" y="2537319"/>
            <a:ext cx="211455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31">
            <a:extLst>
              <a:ext uri="{FF2B5EF4-FFF2-40B4-BE49-F238E27FC236}">
                <a16:creationId xmlns:a16="http://schemas.microsoft.com/office/drawing/2014/main" id="{C4783FC7-787B-4125-B4D4-2002F2A308FB}"/>
              </a:ext>
            </a:extLst>
          </p:cNvPr>
          <p:cNvSpPr/>
          <p:nvPr/>
        </p:nvSpPr>
        <p:spPr>
          <a:xfrm>
            <a:off x="6634065" y="3177628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827091" y="2106751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1. Definition von Transsexualität</a:t>
            </a:r>
          </a:p>
        </p:txBody>
      </p:sp>
      <p:sp>
        <p:nvSpPr>
          <p:cNvPr id="11" name="Abgerundetes Rechteck 31">
            <a:extLst>
              <a:ext uri="{FF2B5EF4-FFF2-40B4-BE49-F238E27FC236}">
                <a16:creationId xmlns:a16="http://schemas.microsoft.com/office/drawing/2014/main" id="{5FB1C25D-4639-41EC-8AFF-61BFCA8FCEE4}"/>
              </a:ext>
            </a:extLst>
          </p:cNvPr>
          <p:cNvSpPr/>
          <p:nvPr/>
        </p:nvSpPr>
        <p:spPr>
          <a:xfrm>
            <a:off x="6622207" y="5395280"/>
            <a:ext cx="4380334" cy="414280"/>
          </a:xfrm>
          <a:prstGeom prst="roundRect">
            <a:avLst/>
          </a:prstGeom>
          <a:solidFill>
            <a:srgbClr val="F7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9">
            <a:extLst>
              <a:ext uri="{FF2B5EF4-FFF2-40B4-BE49-F238E27FC236}">
                <a16:creationId xmlns:a16="http://schemas.microsoft.com/office/drawing/2014/main" id="{2FC081A9-DBF7-46B1-B899-348B64324F49}"/>
              </a:ext>
            </a:extLst>
          </p:cNvPr>
          <p:cNvSpPr/>
          <p:nvPr/>
        </p:nvSpPr>
        <p:spPr>
          <a:xfrm>
            <a:off x="6636333" y="3717087"/>
            <a:ext cx="4375555" cy="408929"/>
          </a:xfrm>
          <a:custGeom>
            <a:avLst/>
            <a:gdLst>
              <a:gd name="connsiteX0" fmla="*/ 0 w 4544568"/>
              <a:gd name="connsiteY0" fmla="*/ 568481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0 w 4544568"/>
              <a:gd name="connsiteY8" fmla="*/ 568481 h 3355848"/>
              <a:gd name="connsiteX0" fmla="*/ 1673352 w 4544568"/>
              <a:gd name="connsiteY0" fmla="*/ 1290857 h 3355848"/>
              <a:gd name="connsiteX1" fmla="*/ 568481 w 4544568"/>
              <a:gd name="connsiteY1" fmla="*/ 0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673352 w 4544568"/>
              <a:gd name="connsiteY0" fmla="*/ 1290857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673352 w 4544568"/>
              <a:gd name="connsiteY8" fmla="*/ 1290857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76087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3153 h 3355848"/>
              <a:gd name="connsiteX1" fmla="*/ 3019073 w 4544568"/>
              <a:gd name="connsiteY1" fmla="*/ 539496 h 3355848"/>
              <a:gd name="connsiteX2" fmla="*/ 3988555 w 4544568"/>
              <a:gd name="connsiteY2" fmla="*/ 0 h 3355848"/>
              <a:gd name="connsiteX3" fmla="*/ 4544568 w 4544568"/>
              <a:gd name="connsiteY3" fmla="*/ 568481 h 3355848"/>
              <a:gd name="connsiteX4" fmla="*/ 4544568 w 4544568"/>
              <a:gd name="connsiteY4" fmla="*/ 2787367 h 3355848"/>
              <a:gd name="connsiteX5" fmla="*/ 3976087 w 4544568"/>
              <a:gd name="connsiteY5" fmla="*/ 3355848 h 3355848"/>
              <a:gd name="connsiteX6" fmla="*/ 568481 w 4544568"/>
              <a:gd name="connsiteY6" fmla="*/ 3355848 h 3355848"/>
              <a:gd name="connsiteX7" fmla="*/ 0 w 4544568"/>
              <a:gd name="connsiteY7" fmla="*/ 2787367 h 3355848"/>
              <a:gd name="connsiteX8" fmla="*/ 1810512 w 4544568"/>
              <a:gd name="connsiteY8" fmla="*/ 1373153 h 3355848"/>
              <a:gd name="connsiteX0" fmla="*/ 1810512 w 4544568"/>
              <a:gd name="connsiteY0" fmla="*/ 1377785 h 3360480"/>
              <a:gd name="connsiteX1" fmla="*/ 3019073 w 4544568"/>
              <a:gd name="connsiteY1" fmla="*/ 544128 h 3360480"/>
              <a:gd name="connsiteX2" fmla="*/ 3988555 w 4544568"/>
              <a:gd name="connsiteY2" fmla="*/ 4632 h 3360480"/>
              <a:gd name="connsiteX3" fmla="*/ 4544568 w 4544568"/>
              <a:gd name="connsiteY3" fmla="*/ 573113 h 3360480"/>
              <a:gd name="connsiteX4" fmla="*/ 4544568 w 4544568"/>
              <a:gd name="connsiteY4" fmla="*/ 2791999 h 3360480"/>
              <a:gd name="connsiteX5" fmla="*/ 3976087 w 4544568"/>
              <a:gd name="connsiteY5" fmla="*/ 3360480 h 3360480"/>
              <a:gd name="connsiteX6" fmla="*/ 568481 w 4544568"/>
              <a:gd name="connsiteY6" fmla="*/ 3360480 h 3360480"/>
              <a:gd name="connsiteX7" fmla="*/ 0 w 4544568"/>
              <a:gd name="connsiteY7" fmla="*/ 2791999 h 3360480"/>
              <a:gd name="connsiteX8" fmla="*/ 1810512 w 4544568"/>
              <a:gd name="connsiteY8" fmla="*/ 1377785 h 3360480"/>
              <a:gd name="connsiteX0" fmla="*/ 1810512 w 4544682"/>
              <a:gd name="connsiteY0" fmla="*/ 1378790 h 3361485"/>
              <a:gd name="connsiteX1" fmla="*/ 3019073 w 4544682"/>
              <a:gd name="connsiteY1" fmla="*/ 545133 h 3361485"/>
              <a:gd name="connsiteX2" fmla="*/ 3988555 w 4544682"/>
              <a:gd name="connsiteY2" fmla="*/ 5637 h 3361485"/>
              <a:gd name="connsiteX3" fmla="*/ 4544568 w 4544682"/>
              <a:gd name="connsiteY3" fmla="*/ 574118 h 3361485"/>
              <a:gd name="connsiteX4" fmla="*/ 4544568 w 4544682"/>
              <a:gd name="connsiteY4" fmla="*/ 2793004 h 3361485"/>
              <a:gd name="connsiteX5" fmla="*/ 3976087 w 4544682"/>
              <a:gd name="connsiteY5" fmla="*/ 3361485 h 3361485"/>
              <a:gd name="connsiteX6" fmla="*/ 568481 w 4544682"/>
              <a:gd name="connsiteY6" fmla="*/ 3361485 h 3361485"/>
              <a:gd name="connsiteX7" fmla="*/ 0 w 4544682"/>
              <a:gd name="connsiteY7" fmla="*/ 2793004 h 3361485"/>
              <a:gd name="connsiteX8" fmla="*/ 1810512 w 4544682"/>
              <a:gd name="connsiteY8" fmla="*/ 1378790 h 3361485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56848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1810512 w 4544682"/>
              <a:gd name="connsiteY0" fmla="*/ 1378790 h 3388917"/>
              <a:gd name="connsiteX1" fmla="*/ 3019073 w 4544682"/>
              <a:gd name="connsiteY1" fmla="*/ 545133 h 3388917"/>
              <a:gd name="connsiteX2" fmla="*/ 3988555 w 4544682"/>
              <a:gd name="connsiteY2" fmla="*/ 5637 h 3388917"/>
              <a:gd name="connsiteX3" fmla="*/ 4544568 w 4544682"/>
              <a:gd name="connsiteY3" fmla="*/ 574118 h 3388917"/>
              <a:gd name="connsiteX4" fmla="*/ 4544568 w 4544682"/>
              <a:gd name="connsiteY4" fmla="*/ 2793004 h 3388917"/>
              <a:gd name="connsiteX5" fmla="*/ 4063363 w 4544682"/>
              <a:gd name="connsiteY5" fmla="*/ 3388917 h 3388917"/>
              <a:gd name="connsiteX6" fmla="*/ 443801 w 4544682"/>
              <a:gd name="connsiteY6" fmla="*/ 3361485 h 3388917"/>
              <a:gd name="connsiteX7" fmla="*/ 0 w 4544682"/>
              <a:gd name="connsiteY7" fmla="*/ 2793004 h 3388917"/>
              <a:gd name="connsiteX8" fmla="*/ 1810512 w 4544682"/>
              <a:gd name="connsiteY8" fmla="*/ 1378790 h 3388917"/>
              <a:gd name="connsiteX0" fmla="*/ 2827454 w 5561624"/>
              <a:gd name="connsiteY0" fmla="*/ 1378790 h 3388917"/>
              <a:gd name="connsiteX1" fmla="*/ 4036015 w 5561624"/>
              <a:gd name="connsiteY1" fmla="*/ 545133 h 3388917"/>
              <a:gd name="connsiteX2" fmla="*/ 5005497 w 5561624"/>
              <a:gd name="connsiteY2" fmla="*/ 5637 h 3388917"/>
              <a:gd name="connsiteX3" fmla="*/ 5561510 w 5561624"/>
              <a:gd name="connsiteY3" fmla="*/ 574118 h 3388917"/>
              <a:gd name="connsiteX4" fmla="*/ 5561510 w 5561624"/>
              <a:gd name="connsiteY4" fmla="*/ 2793004 h 3388917"/>
              <a:gd name="connsiteX5" fmla="*/ 5080305 w 5561624"/>
              <a:gd name="connsiteY5" fmla="*/ 3388917 h 3388917"/>
              <a:gd name="connsiteX6" fmla="*/ 1460743 w 5561624"/>
              <a:gd name="connsiteY6" fmla="*/ 3361485 h 3388917"/>
              <a:gd name="connsiteX7" fmla="*/ 0 w 5561624"/>
              <a:gd name="connsiteY7" fmla="*/ 2974715 h 3388917"/>
              <a:gd name="connsiteX8" fmla="*/ 2827454 w 5561624"/>
              <a:gd name="connsiteY8" fmla="*/ 1378790 h 3388917"/>
              <a:gd name="connsiteX0" fmla="*/ 2827455 w 5561625"/>
              <a:gd name="connsiteY0" fmla="*/ 1378790 h 3388917"/>
              <a:gd name="connsiteX1" fmla="*/ 4036016 w 5561625"/>
              <a:gd name="connsiteY1" fmla="*/ 545133 h 3388917"/>
              <a:gd name="connsiteX2" fmla="*/ 5005498 w 5561625"/>
              <a:gd name="connsiteY2" fmla="*/ 5637 h 3388917"/>
              <a:gd name="connsiteX3" fmla="*/ 5561511 w 5561625"/>
              <a:gd name="connsiteY3" fmla="*/ 574118 h 3388917"/>
              <a:gd name="connsiteX4" fmla="*/ 5561511 w 5561625"/>
              <a:gd name="connsiteY4" fmla="*/ 2793004 h 3388917"/>
              <a:gd name="connsiteX5" fmla="*/ 5080306 w 5561625"/>
              <a:gd name="connsiteY5" fmla="*/ 3388917 h 3388917"/>
              <a:gd name="connsiteX6" fmla="*/ 1460744 w 5561625"/>
              <a:gd name="connsiteY6" fmla="*/ 3361485 h 3388917"/>
              <a:gd name="connsiteX7" fmla="*/ 1 w 5561625"/>
              <a:gd name="connsiteY7" fmla="*/ 2974715 h 3388917"/>
              <a:gd name="connsiteX8" fmla="*/ 2827455 w 5561625"/>
              <a:gd name="connsiteY8" fmla="*/ 1378790 h 3388917"/>
              <a:gd name="connsiteX0" fmla="*/ 816925 w 6333075"/>
              <a:gd name="connsiteY0" fmla="*/ 0 h 4281623"/>
              <a:gd name="connsiteX1" fmla="*/ 4807466 w 6333075"/>
              <a:gd name="connsiteY1" fmla="*/ 1437839 h 4281623"/>
              <a:gd name="connsiteX2" fmla="*/ 5776948 w 6333075"/>
              <a:gd name="connsiteY2" fmla="*/ 898343 h 4281623"/>
              <a:gd name="connsiteX3" fmla="*/ 6332961 w 6333075"/>
              <a:gd name="connsiteY3" fmla="*/ 1466824 h 4281623"/>
              <a:gd name="connsiteX4" fmla="*/ 6332961 w 6333075"/>
              <a:gd name="connsiteY4" fmla="*/ 3685710 h 4281623"/>
              <a:gd name="connsiteX5" fmla="*/ 5851756 w 6333075"/>
              <a:gd name="connsiteY5" fmla="*/ 4281623 h 4281623"/>
              <a:gd name="connsiteX6" fmla="*/ 2232194 w 6333075"/>
              <a:gd name="connsiteY6" fmla="*/ 4254191 h 4281623"/>
              <a:gd name="connsiteX7" fmla="*/ 771451 w 6333075"/>
              <a:gd name="connsiteY7" fmla="*/ 3867421 h 4281623"/>
              <a:gd name="connsiteX8" fmla="*/ 816925 w 6333075"/>
              <a:gd name="connsiteY8" fmla="*/ 0 h 4281623"/>
              <a:gd name="connsiteX0" fmla="*/ 45561 w 5561711"/>
              <a:gd name="connsiteY0" fmla="*/ 0 h 4281623"/>
              <a:gd name="connsiteX1" fmla="*/ 4036102 w 5561711"/>
              <a:gd name="connsiteY1" fmla="*/ 1437839 h 4281623"/>
              <a:gd name="connsiteX2" fmla="*/ 5005584 w 5561711"/>
              <a:gd name="connsiteY2" fmla="*/ 898343 h 4281623"/>
              <a:gd name="connsiteX3" fmla="*/ 5561597 w 5561711"/>
              <a:gd name="connsiteY3" fmla="*/ 1466824 h 4281623"/>
              <a:gd name="connsiteX4" fmla="*/ 5561597 w 5561711"/>
              <a:gd name="connsiteY4" fmla="*/ 3685710 h 4281623"/>
              <a:gd name="connsiteX5" fmla="*/ 5080392 w 5561711"/>
              <a:gd name="connsiteY5" fmla="*/ 4281623 h 4281623"/>
              <a:gd name="connsiteX6" fmla="*/ 1460830 w 5561711"/>
              <a:gd name="connsiteY6" fmla="*/ 4254191 h 4281623"/>
              <a:gd name="connsiteX7" fmla="*/ 87 w 5561711"/>
              <a:gd name="connsiteY7" fmla="*/ 3867421 h 4281623"/>
              <a:gd name="connsiteX8" fmla="*/ 45561 w 5561711"/>
              <a:gd name="connsiteY8" fmla="*/ 0 h 4281623"/>
              <a:gd name="connsiteX0" fmla="*/ 45561 w 5561711"/>
              <a:gd name="connsiteY0" fmla="*/ 106778 h 4388401"/>
              <a:gd name="connsiteX1" fmla="*/ 4141304 w 5561711"/>
              <a:gd name="connsiteY1" fmla="*/ 0 h 4388401"/>
              <a:gd name="connsiteX2" fmla="*/ 5005584 w 5561711"/>
              <a:gd name="connsiteY2" fmla="*/ 1005121 h 4388401"/>
              <a:gd name="connsiteX3" fmla="*/ 5561597 w 5561711"/>
              <a:gd name="connsiteY3" fmla="*/ 1573602 h 4388401"/>
              <a:gd name="connsiteX4" fmla="*/ 5561597 w 5561711"/>
              <a:gd name="connsiteY4" fmla="*/ 3792488 h 4388401"/>
              <a:gd name="connsiteX5" fmla="*/ 5080392 w 5561711"/>
              <a:gd name="connsiteY5" fmla="*/ 4388401 h 4388401"/>
              <a:gd name="connsiteX6" fmla="*/ 1460830 w 5561711"/>
              <a:gd name="connsiteY6" fmla="*/ 4360969 h 4388401"/>
              <a:gd name="connsiteX7" fmla="*/ 87 w 5561711"/>
              <a:gd name="connsiteY7" fmla="*/ 3974199 h 4388401"/>
              <a:gd name="connsiteX8" fmla="*/ 45561 w 5561711"/>
              <a:gd name="connsiteY8" fmla="*/ 106778 h 4388401"/>
              <a:gd name="connsiteX0" fmla="*/ 45561 w 6119482"/>
              <a:gd name="connsiteY0" fmla="*/ 106778 h 4388401"/>
              <a:gd name="connsiteX1" fmla="*/ 4141304 w 6119482"/>
              <a:gd name="connsiteY1" fmla="*/ 0 h 4388401"/>
              <a:gd name="connsiteX2" fmla="*/ 6045905 w 6119482"/>
              <a:gd name="connsiteY2" fmla="*/ 96519 h 4388401"/>
              <a:gd name="connsiteX3" fmla="*/ 5561597 w 6119482"/>
              <a:gd name="connsiteY3" fmla="*/ 1573602 h 4388401"/>
              <a:gd name="connsiteX4" fmla="*/ 5561597 w 6119482"/>
              <a:gd name="connsiteY4" fmla="*/ 3792488 h 4388401"/>
              <a:gd name="connsiteX5" fmla="*/ 5080392 w 6119482"/>
              <a:gd name="connsiteY5" fmla="*/ 4388401 h 4388401"/>
              <a:gd name="connsiteX6" fmla="*/ 1460830 w 6119482"/>
              <a:gd name="connsiteY6" fmla="*/ 4360969 h 4388401"/>
              <a:gd name="connsiteX7" fmla="*/ 87 w 6119482"/>
              <a:gd name="connsiteY7" fmla="*/ 3974199 h 4388401"/>
              <a:gd name="connsiteX8" fmla="*/ 45561 w 6119482"/>
              <a:gd name="connsiteY8" fmla="*/ 106778 h 4388401"/>
              <a:gd name="connsiteX0" fmla="*/ 45561 w 6191837"/>
              <a:gd name="connsiteY0" fmla="*/ 106778 h 4388401"/>
              <a:gd name="connsiteX1" fmla="*/ 4141304 w 6191837"/>
              <a:gd name="connsiteY1" fmla="*/ 0 h 4388401"/>
              <a:gd name="connsiteX2" fmla="*/ 6045905 w 6191837"/>
              <a:gd name="connsiteY2" fmla="*/ 96519 h 4388401"/>
              <a:gd name="connsiteX3" fmla="*/ 6064223 w 6191837"/>
              <a:gd name="connsiteY3" fmla="*/ 2391343 h 4388401"/>
              <a:gd name="connsiteX4" fmla="*/ 5561597 w 6191837"/>
              <a:gd name="connsiteY4" fmla="*/ 3792488 h 4388401"/>
              <a:gd name="connsiteX5" fmla="*/ 5080392 w 6191837"/>
              <a:gd name="connsiteY5" fmla="*/ 4388401 h 4388401"/>
              <a:gd name="connsiteX6" fmla="*/ 1460830 w 6191837"/>
              <a:gd name="connsiteY6" fmla="*/ 4360969 h 4388401"/>
              <a:gd name="connsiteX7" fmla="*/ 87 w 6191837"/>
              <a:gd name="connsiteY7" fmla="*/ 3974199 h 4388401"/>
              <a:gd name="connsiteX8" fmla="*/ 45561 w 6191837"/>
              <a:gd name="connsiteY8" fmla="*/ 106778 h 4388401"/>
              <a:gd name="connsiteX0" fmla="*/ 45561 w 6132520"/>
              <a:gd name="connsiteY0" fmla="*/ 106778 h 4388401"/>
              <a:gd name="connsiteX1" fmla="*/ 4141304 w 6132520"/>
              <a:gd name="connsiteY1" fmla="*/ 0 h 4388401"/>
              <a:gd name="connsiteX2" fmla="*/ 6045905 w 6132520"/>
              <a:gd name="connsiteY2" fmla="*/ 96519 h 4388401"/>
              <a:gd name="connsiteX3" fmla="*/ 5713554 w 6132520"/>
              <a:gd name="connsiteY3" fmla="*/ 1301027 h 4388401"/>
              <a:gd name="connsiteX4" fmla="*/ 5561597 w 6132520"/>
              <a:gd name="connsiteY4" fmla="*/ 3792488 h 4388401"/>
              <a:gd name="connsiteX5" fmla="*/ 5080392 w 6132520"/>
              <a:gd name="connsiteY5" fmla="*/ 4388401 h 4388401"/>
              <a:gd name="connsiteX6" fmla="*/ 1460830 w 6132520"/>
              <a:gd name="connsiteY6" fmla="*/ 4360969 h 4388401"/>
              <a:gd name="connsiteX7" fmla="*/ 87 w 6132520"/>
              <a:gd name="connsiteY7" fmla="*/ 3974199 h 4388401"/>
              <a:gd name="connsiteX8" fmla="*/ 45561 w 6132520"/>
              <a:gd name="connsiteY8" fmla="*/ 106778 h 4388401"/>
              <a:gd name="connsiteX0" fmla="*/ 45561 w 6080401"/>
              <a:gd name="connsiteY0" fmla="*/ 106778 h 4388401"/>
              <a:gd name="connsiteX1" fmla="*/ 4141304 w 6080401"/>
              <a:gd name="connsiteY1" fmla="*/ 0 h 4388401"/>
              <a:gd name="connsiteX2" fmla="*/ 5987461 w 6080401"/>
              <a:gd name="connsiteY2" fmla="*/ 278245 h 4388401"/>
              <a:gd name="connsiteX3" fmla="*/ 5713554 w 6080401"/>
              <a:gd name="connsiteY3" fmla="*/ 1301027 h 4388401"/>
              <a:gd name="connsiteX4" fmla="*/ 5561597 w 6080401"/>
              <a:gd name="connsiteY4" fmla="*/ 3792488 h 4388401"/>
              <a:gd name="connsiteX5" fmla="*/ 5080392 w 6080401"/>
              <a:gd name="connsiteY5" fmla="*/ 4388401 h 4388401"/>
              <a:gd name="connsiteX6" fmla="*/ 1460830 w 6080401"/>
              <a:gd name="connsiteY6" fmla="*/ 4360969 h 4388401"/>
              <a:gd name="connsiteX7" fmla="*/ 87 w 6080401"/>
              <a:gd name="connsiteY7" fmla="*/ 3974199 h 4388401"/>
              <a:gd name="connsiteX8" fmla="*/ 45561 w 6080401"/>
              <a:gd name="connsiteY8" fmla="*/ 106778 h 4388401"/>
              <a:gd name="connsiteX0" fmla="*/ 45561 w 5987461"/>
              <a:gd name="connsiteY0" fmla="*/ 106778 h 4388401"/>
              <a:gd name="connsiteX1" fmla="*/ 4141304 w 5987461"/>
              <a:gd name="connsiteY1" fmla="*/ 0 h 4388401"/>
              <a:gd name="connsiteX2" fmla="*/ 5987461 w 5987461"/>
              <a:gd name="connsiteY2" fmla="*/ 278245 h 4388401"/>
              <a:gd name="connsiteX3" fmla="*/ 5713554 w 5987461"/>
              <a:gd name="connsiteY3" fmla="*/ 1301027 h 4388401"/>
              <a:gd name="connsiteX4" fmla="*/ 5561597 w 5987461"/>
              <a:gd name="connsiteY4" fmla="*/ 3792488 h 4388401"/>
              <a:gd name="connsiteX5" fmla="*/ 5080392 w 5987461"/>
              <a:gd name="connsiteY5" fmla="*/ 4388401 h 4388401"/>
              <a:gd name="connsiteX6" fmla="*/ 1460830 w 5987461"/>
              <a:gd name="connsiteY6" fmla="*/ 4360969 h 4388401"/>
              <a:gd name="connsiteX7" fmla="*/ 87 w 5987461"/>
              <a:gd name="connsiteY7" fmla="*/ 3974199 h 4388401"/>
              <a:gd name="connsiteX8" fmla="*/ 45561 w 5987461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713554 w 6040846"/>
              <a:gd name="connsiteY3" fmla="*/ 1301027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5994090 w 6040846"/>
              <a:gd name="connsiteY3" fmla="*/ 1937048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  <a:gd name="connsiteX0" fmla="*/ 45561 w 6040846"/>
              <a:gd name="connsiteY0" fmla="*/ 106778 h 4388401"/>
              <a:gd name="connsiteX1" fmla="*/ 4141304 w 6040846"/>
              <a:gd name="connsiteY1" fmla="*/ 0 h 4388401"/>
              <a:gd name="connsiteX2" fmla="*/ 5987461 w 6040846"/>
              <a:gd name="connsiteY2" fmla="*/ 278245 h 4388401"/>
              <a:gd name="connsiteX3" fmla="*/ 6017468 w 6040846"/>
              <a:gd name="connsiteY3" fmla="*/ 210712 h 4388401"/>
              <a:gd name="connsiteX4" fmla="*/ 6040846 w 6040846"/>
              <a:gd name="connsiteY4" fmla="*/ 3974210 h 4388401"/>
              <a:gd name="connsiteX5" fmla="*/ 5080392 w 6040846"/>
              <a:gd name="connsiteY5" fmla="*/ 4388401 h 4388401"/>
              <a:gd name="connsiteX6" fmla="*/ 1460830 w 6040846"/>
              <a:gd name="connsiteY6" fmla="*/ 4360969 h 4388401"/>
              <a:gd name="connsiteX7" fmla="*/ 87 w 6040846"/>
              <a:gd name="connsiteY7" fmla="*/ 3974199 h 4388401"/>
              <a:gd name="connsiteX8" fmla="*/ 45561 w 6040846"/>
              <a:gd name="connsiteY8" fmla="*/ 106778 h 438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0846" h="4388401">
                <a:moveTo>
                  <a:pt x="45561" y="106778"/>
                </a:moveTo>
                <a:lnTo>
                  <a:pt x="4141304" y="0"/>
                </a:lnTo>
                <a:lnTo>
                  <a:pt x="5987461" y="278245"/>
                </a:lnTo>
                <a:cubicBezTo>
                  <a:pt x="5658529" y="3685191"/>
                  <a:pt x="6023702" y="-167259"/>
                  <a:pt x="6017468" y="210712"/>
                </a:cubicBezTo>
                <a:lnTo>
                  <a:pt x="6040846" y="3974210"/>
                </a:lnTo>
                <a:cubicBezTo>
                  <a:pt x="6040846" y="4288173"/>
                  <a:pt x="5394355" y="4388401"/>
                  <a:pt x="5080392" y="4388401"/>
                </a:cubicBezTo>
                <a:lnTo>
                  <a:pt x="1460830" y="4360969"/>
                </a:lnTo>
                <a:cubicBezTo>
                  <a:pt x="1146867" y="4360969"/>
                  <a:pt x="87" y="4288162"/>
                  <a:pt x="87" y="3974199"/>
                </a:cubicBezTo>
                <a:cubicBezTo>
                  <a:pt x="-1196" y="-258725"/>
                  <a:pt x="11775" y="4048847"/>
                  <a:pt x="45561" y="106778"/>
                </a:cubicBezTo>
                <a:close/>
              </a:path>
            </a:pathLst>
          </a:custGeom>
          <a:solidFill>
            <a:srgbClr val="56C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151AB2D-DF7D-ECDB-D2C4-34179315096F}"/>
              </a:ext>
            </a:extLst>
          </p:cNvPr>
          <p:cNvSpPr txBox="1"/>
          <p:nvPr/>
        </p:nvSpPr>
        <p:spPr>
          <a:xfrm>
            <a:off x="6850807" y="3727040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4. Arten von Transsexualität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1534874-82AA-20DF-50FE-08040C43B649}"/>
              </a:ext>
            </a:extLst>
          </p:cNvPr>
          <p:cNvSpPr txBox="1"/>
          <p:nvPr/>
        </p:nvSpPr>
        <p:spPr>
          <a:xfrm>
            <a:off x="6850807" y="3197384"/>
            <a:ext cx="39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Bahnschrift" panose="020B0502040204020203" pitchFamily="34" charset="0"/>
              </a:rPr>
              <a:t>3. Biologische Uhrsachen</a:t>
            </a:r>
          </a:p>
        </p:txBody>
      </p:sp>
    </p:spTree>
    <p:extLst>
      <p:ext uri="{BB962C8B-B14F-4D97-AF65-F5344CB8AC3E}">
        <p14:creationId xmlns:p14="http://schemas.microsoft.com/office/powerpoint/2010/main" val="3360259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Microsoft Office PowerPoint</Application>
  <PresentationFormat>Breitbild</PresentationFormat>
  <Paragraphs>189</Paragraphs>
  <Slides>19</Slides>
  <Notes>0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Bahnschrift</vt:lpstr>
      <vt:lpstr>Calibri</vt:lpstr>
      <vt:lpstr>Calibri Light</vt:lpstr>
      <vt:lpstr>Chiller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Musterschule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AProfSchueler</dc:creator>
  <cp:lastModifiedBy>B odigat</cp:lastModifiedBy>
  <cp:revision>116</cp:revision>
  <dcterms:created xsi:type="dcterms:W3CDTF">2022-12-09T09:09:09Z</dcterms:created>
  <dcterms:modified xsi:type="dcterms:W3CDTF">2023-08-28T11:44:06Z</dcterms:modified>
</cp:coreProperties>
</file>